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279" r:id="rId2"/>
    <p:sldId id="258" r:id="rId3"/>
    <p:sldId id="280" r:id="rId4"/>
    <p:sldId id="281" r:id="rId5"/>
    <p:sldId id="270" r:id="rId6"/>
    <p:sldId id="282" r:id="rId7"/>
    <p:sldId id="283" r:id="rId8"/>
    <p:sldId id="284" r:id="rId9"/>
    <p:sldId id="272" r:id="rId10"/>
    <p:sldId id="273" r:id="rId11"/>
    <p:sldId id="276" r:id="rId12"/>
    <p:sldId id="277" r:id="rId13"/>
    <p:sldId id="27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3529" autoAdjust="0"/>
  </p:normalViewPr>
  <p:slideViewPr>
    <p:cSldViewPr snapToGrid="0">
      <p:cViewPr varScale="1">
        <p:scale>
          <a:sx n="85" d="100"/>
          <a:sy n="85" d="100"/>
        </p:scale>
        <p:origin x="547" y="6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69" d="100"/>
          <a:sy n="69" d="100"/>
        </p:scale>
        <p:origin x="278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3D5444-F62C-42C3-A75A-D9DBA807730F}" type="datetimeFigureOut">
              <a:rPr lang="en-US" smtClean="0"/>
              <a:t>4/5/2024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A4F617-7A30-41D4-AB86-5D833C98E18B}" type="slidenum">
              <a:rPr lang="en-US" smtClean="0"/>
              <a:t>‹#›</a:t>
            </a:fld>
            <a:endParaRPr lang="en-US"/>
          </a:p>
        </p:txBody>
      </p:sp>
    </p:spTree>
    <p:extLst>
      <p:ext uri="{BB962C8B-B14F-4D97-AF65-F5344CB8AC3E}">
        <p14:creationId xmlns:p14="http://schemas.microsoft.com/office/powerpoint/2010/main" val="99462481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CAA1FA-7B6A-47D2-8D61-F225D71B51FF}" type="datetimeFigureOut">
              <a:rPr lang="en-US" smtClean="0"/>
              <a:t>4/5/2024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9A179D-2D27-49E2-B022-8EDDA2EFE682}" type="slidenum">
              <a:rPr lang="en-US" smtClean="0"/>
              <a:t>‹#›</a:t>
            </a:fld>
            <a:endParaRPr lang="en-US"/>
          </a:p>
        </p:txBody>
      </p:sp>
    </p:spTree>
    <p:extLst>
      <p:ext uri="{BB962C8B-B14F-4D97-AF65-F5344CB8AC3E}">
        <p14:creationId xmlns:p14="http://schemas.microsoft.com/office/powerpoint/2010/main" val="1174603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Freeform 11"/>
          <p:cNvSpPr>
            <a:spLocks noChangeArrowheads="1"/>
          </p:cNvSpPr>
          <p:nvPr/>
        </p:nvSpPr>
        <p:spPr bwMode="white">
          <a:xfrm>
            <a:off x="8429022" y="0"/>
            <a:ext cx="3762978" cy="6858000"/>
          </a:xfrm>
          <a:custGeom>
            <a:avLst/>
            <a:gdLst>
              <a:gd name="connsiteX0" fmla="*/ 0 w 3762978"/>
              <a:gd name="connsiteY0" fmla="*/ 0 h 6858000"/>
              <a:gd name="connsiteX1" fmla="*/ 3762978 w 3762978"/>
              <a:gd name="connsiteY1" fmla="*/ 0 h 6858000"/>
              <a:gd name="connsiteX2" fmla="*/ 3762978 w 3762978"/>
              <a:gd name="connsiteY2" fmla="*/ 6858000 h 6858000"/>
              <a:gd name="connsiteX3" fmla="*/ 338667 w 3762978"/>
              <a:gd name="connsiteY3" fmla="*/ 6858000 h 6858000"/>
              <a:gd name="connsiteX4" fmla="*/ 1189567 w 3762978"/>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2978" h="6858000">
                <a:moveTo>
                  <a:pt x="0" y="0"/>
                </a:moveTo>
                <a:lnTo>
                  <a:pt x="3762978" y="0"/>
                </a:lnTo>
                <a:lnTo>
                  <a:pt x="3762978" y="6858000"/>
                </a:lnTo>
                <a:lnTo>
                  <a:pt x="338667" y="6858000"/>
                </a:lnTo>
                <a:lnTo>
                  <a:pt x="1189567" y="4337050"/>
                </a:lnTo>
                <a:close/>
              </a:path>
            </a:pathLst>
          </a:custGeom>
          <a:solidFill>
            <a:schemeClr val="tx1"/>
          </a:solidFill>
          <a:ln>
            <a:noFill/>
          </a:ln>
        </p:spPr>
        <p:txBody>
          <a:bodyPr vert="horz" wrap="square" lIns="91440" tIns="45720" rIns="91440" bIns="45720" numCol="1" anchor="t" anchorCtr="0" compatLnSpc="1">
            <a:prstTxWarp prst="textNoShape">
              <a:avLst/>
            </a:prstTxWarp>
            <a:noAutofit/>
          </a:bodyPr>
          <a:lstStyle/>
          <a:p>
            <a:endParaRPr lang="en-US" sz="1800"/>
          </a:p>
        </p:txBody>
      </p:sp>
      <p:sp>
        <p:nvSpPr>
          <p:cNvPr id="7" name="Freeform 6"/>
          <p:cNvSpPr>
            <a:spLocks/>
          </p:cNvSpPr>
          <p:nvPr/>
        </p:nvSpPr>
        <p:spPr bwMode="auto">
          <a:xfrm>
            <a:off x="8145385"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pPr lvl="0"/>
            <a:endParaRPr lang="en-US" sz="1800"/>
          </a:p>
        </p:txBody>
      </p:sp>
      <p:sp>
        <p:nvSpPr>
          <p:cNvPr id="8" name="Freeform 7"/>
          <p:cNvSpPr>
            <a:spLocks/>
          </p:cNvSpPr>
          <p:nvPr/>
        </p:nvSpPr>
        <p:spPr bwMode="auto">
          <a:xfrm>
            <a:off x="7950653"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2" name="Title 1"/>
          <p:cNvSpPr>
            <a:spLocks noGrp="1"/>
          </p:cNvSpPr>
          <p:nvPr>
            <p:ph type="ctrTitle"/>
          </p:nvPr>
        </p:nvSpPr>
        <p:spPr>
          <a:xfrm>
            <a:off x="1295400" y="1873584"/>
            <a:ext cx="6400800" cy="2560320"/>
          </a:xfrm>
        </p:spPr>
        <p:txBody>
          <a:bodyPr anchor="b">
            <a:normAutofit/>
          </a:bodyPr>
          <a:lstStyle>
            <a:lvl1pPr algn="l">
              <a:defRPr sz="40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5400" y="4572000"/>
            <a:ext cx="6400800" cy="1600200"/>
          </a:xfrm>
        </p:spPr>
        <p:txBody>
          <a:bodyPr/>
          <a:lstStyle>
            <a:lvl1pPr marL="0" indent="0" algn="l">
              <a:spcBef>
                <a:spcPts val="120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512585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nchor="b"/>
          <a:lstStyle>
            <a:lvl1pPr>
              <a:defRPr sz="32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724400" y="1828801"/>
            <a:ext cx="6172200" cy="4343400"/>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4/5/2024</a:t>
            </a:fld>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106759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Two Pictures with Captions">
    <p:spTree>
      <p:nvGrpSpPr>
        <p:cNvPr id="1" name=""/>
        <p:cNvGrpSpPr/>
        <p:nvPr/>
      </p:nvGrpSpPr>
      <p:grpSpPr>
        <a:xfrm>
          <a:off x="0" y="0"/>
          <a:ext cx="0" cy="0"/>
          <a:chOff x="0" y="0"/>
          <a:chExt cx="0" cy="0"/>
        </a:xfrm>
      </p:grpSpPr>
      <p:sp>
        <p:nvSpPr>
          <p:cNvPr id="9" name="Rectangle 8"/>
          <p:cNvSpPr/>
          <p:nvPr/>
        </p:nvSpPr>
        <p:spPr bwMode="invGray">
          <a:xfrm>
            <a:off x="1295400"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bwMode="invGray">
          <a:xfrm>
            <a:off x="6324599"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295400"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ectangle 11"/>
          <p:cNvSpPr/>
          <p:nvPr/>
        </p:nvSpPr>
        <p:spPr>
          <a:xfrm>
            <a:off x="6324599"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1295400" y="255134"/>
            <a:ext cx="9601200" cy="1036850"/>
          </a:xfrm>
        </p:spPr>
        <p:txBody>
          <a:bodyPr anchor="b"/>
          <a:lstStyle>
            <a:lvl1pPr>
              <a:defRPr sz="32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1298448"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bwMode="invGray">
          <a:xfrm>
            <a:off x="1371273"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Picture Placeholder 2" descr="An empty placeholder to add an image. Click on the placeholder and select the image that you wish to add"/>
          <p:cNvSpPr>
            <a:spLocks noGrp="1"/>
          </p:cNvSpPr>
          <p:nvPr>
            <p:ph type="pic" idx="13"/>
          </p:nvPr>
        </p:nvSpPr>
        <p:spPr>
          <a:xfrm>
            <a:off x="6324600"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3" name="Text Placeholder 3"/>
          <p:cNvSpPr>
            <a:spLocks noGrp="1"/>
          </p:cNvSpPr>
          <p:nvPr>
            <p:ph type="body" sz="half" idx="14"/>
          </p:nvPr>
        </p:nvSpPr>
        <p:spPr bwMode="invGray">
          <a:xfrm>
            <a:off x="6412954"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4/5/2024</a:t>
            </a:fld>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394401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9A3335-6331-4872-A8B7-ECD55539F4D0}" type="datetimeFigureOut">
              <a:rPr lang="en-US" smtClean="0"/>
              <a:t>4/5/2024</a:t>
            </a:fld>
            <a:endParaRPr lang="en-US"/>
          </a:p>
        </p:txBody>
      </p:sp>
      <p:sp>
        <p:nvSpPr>
          <p:cNvPr id="6" name="Slide Number Placeholder 5"/>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1092945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white">
          <a:xfrm rot="5400000">
            <a:off x="7562850" y="2228850"/>
            <a:ext cx="6858000" cy="24003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rot="5400000">
            <a:off x="6331230" y="3387909"/>
            <a:ext cx="6858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5400000">
            <a:off x="6251613" y="3387909"/>
            <a:ext cx="6858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9871318" y="685800"/>
            <a:ext cx="1033272" cy="5486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400" y="685800"/>
            <a:ext cx="7976754"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9A3335-6331-4872-A8B7-ECD55539F4D0}" type="datetimeFigureOut">
              <a:rPr lang="en-US" smtClean="0"/>
              <a:t>4/5/2024</a:t>
            </a:fld>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7F8E3F6-DE14-48B2-B2BC-6FABA9630FB8}" type="slidenum">
              <a:rPr lang="en-US" smtClean="0"/>
              <a:pPr/>
              <a:t>‹#›</a:t>
            </a:fld>
            <a:endParaRPr lang="en-US" dirty="0"/>
          </a:p>
        </p:txBody>
      </p:sp>
    </p:spTree>
    <p:extLst>
      <p:ext uri="{BB962C8B-B14F-4D97-AF65-F5344CB8AC3E}">
        <p14:creationId xmlns:p14="http://schemas.microsoft.com/office/powerpoint/2010/main" val="1804110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9A3335-6331-4872-A8B7-ECD55539F4D0}" type="datetimeFigureOut">
              <a:rPr lang="en-US" smtClean="0"/>
              <a:t>4/5/2024</a:t>
            </a:fld>
            <a:endParaRPr lang="en-US"/>
          </a:p>
        </p:txBody>
      </p:sp>
      <p:sp>
        <p:nvSpPr>
          <p:cNvPr id="6" name="Slide Number Placeholder 5"/>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596182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10" name="Rectangle 5"/>
          <p:cNvSpPr>
            <a:spLocks noChangeArrowheads="1"/>
          </p:cNvSpPr>
          <p:nvPr/>
        </p:nvSpPr>
        <p:spPr bwMode="white">
          <a:xfrm>
            <a:off x="6540503" y="0"/>
            <a:ext cx="5651496" cy="6858000"/>
          </a:xfrm>
          <a:custGeom>
            <a:avLst/>
            <a:gdLst/>
            <a:ahLst/>
            <a:cxnLst/>
            <a:rect l="l" t="t" r="r" b="b"/>
            <a:pathLst>
              <a:path w="4238622" h="6858000">
                <a:moveTo>
                  <a:pt x="0" y="0"/>
                </a:moveTo>
                <a:lnTo>
                  <a:pt x="4086222" y="0"/>
                </a:lnTo>
                <a:lnTo>
                  <a:pt x="4237035" y="0"/>
                </a:lnTo>
                <a:lnTo>
                  <a:pt x="4238622" y="0"/>
                </a:lnTo>
                <a:lnTo>
                  <a:pt x="4238622" y="6858000"/>
                </a:lnTo>
                <a:lnTo>
                  <a:pt x="4237035" y="6858000"/>
                </a:lnTo>
                <a:lnTo>
                  <a:pt x="4086222"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a:p>
        </p:txBody>
      </p:sp>
      <p:sp>
        <p:nvSpPr>
          <p:cNvPr id="11" name="Freeform 6"/>
          <p:cNvSpPr>
            <a:spLocks/>
          </p:cNvSpPr>
          <p:nvPr/>
        </p:nvSpPr>
        <p:spPr bwMode="auto">
          <a:xfrm>
            <a:off x="6256868"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12" name="Freeform 7"/>
          <p:cNvSpPr>
            <a:spLocks/>
          </p:cNvSpPr>
          <p:nvPr/>
        </p:nvSpPr>
        <p:spPr bwMode="auto">
          <a:xfrm>
            <a:off x="6062136"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2" name="Title 1"/>
          <p:cNvSpPr>
            <a:spLocks noGrp="1"/>
          </p:cNvSpPr>
          <p:nvPr>
            <p:ph type="ctrTitle"/>
          </p:nvPr>
        </p:nvSpPr>
        <p:spPr>
          <a:xfrm>
            <a:off x="1295401" y="1873584"/>
            <a:ext cx="5120640" cy="2560320"/>
          </a:xfrm>
        </p:spPr>
        <p:txBody>
          <a:bodyPr anchor="b">
            <a:normAutofit/>
          </a:bodyPr>
          <a:lstStyle>
            <a:lvl1pPr algn="l">
              <a:defRPr sz="4000">
                <a:solidFill>
                  <a:schemeClr val="tx1"/>
                </a:solidFill>
              </a:defRPr>
            </a:lvl1pPr>
          </a:lstStyle>
          <a:p>
            <a:r>
              <a:rPr lang="en-US"/>
              <a:t>Click to edit Master title style</a:t>
            </a:r>
            <a:endParaRPr lang="en-US" dirty="0"/>
          </a:p>
        </p:txBody>
      </p:sp>
      <p:sp>
        <p:nvSpPr>
          <p:cNvPr id="15" name="Picture Placeholder 14" descr="An empty placeholder to add an image. Click on the placeholder and select the image that you wish to add"/>
          <p:cNvSpPr>
            <a:spLocks noGrp="1"/>
          </p:cNvSpPr>
          <p:nvPr>
            <p:ph type="pic" sz="quarter" idx="10"/>
          </p:nvPr>
        </p:nvSpPr>
        <p:spPr>
          <a:xfrm>
            <a:off x="6743703" y="0"/>
            <a:ext cx="5448297" cy="6858000"/>
          </a:xfrm>
          <a:custGeom>
            <a:avLst/>
            <a:gdLst>
              <a:gd name="connsiteX0" fmla="*/ 0 w 5448297"/>
              <a:gd name="connsiteY0" fmla="*/ 0 h 6858000"/>
              <a:gd name="connsiteX1" fmla="*/ 5448297 w 5448297"/>
              <a:gd name="connsiteY1" fmla="*/ 0 h 6858000"/>
              <a:gd name="connsiteX2" fmla="*/ 5448297 w 5448297"/>
              <a:gd name="connsiteY2" fmla="*/ 6858000 h 6858000"/>
              <a:gd name="connsiteX3" fmla="*/ 338667 w 5448297"/>
              <a:gd name="connsiteY3" fmla="*/ 6858000 h 6858000"/>
              <a:gd name="connsiteX4" fmla="*/ 1185333 w 5448297"/>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8297" h="6858000">
                <a:moveTo>
                  <a:pt x="0" y="0"/>
                </a:moveTo>
                <a:lnTo>
                  <a:pt x="5448297" y="0"/>
                </a:lnTo>
                <a:lnTo>
                  <a:pt x="5448297" y="6858000"/>
                </a:lnTo>
                <a:lnTo>
                  <a:pt x="338667" y="6858000"/>
                </a:lnTo>
                <a:lnTo>
                  <a:pt x="1185333" y="4337050"/>
                </a:lnTo>
                <a:close/>
              </a:path>
            </a:pathLst>
          </a:custGeom>
          <a:noFill/>
          <a:ln>
            <a:noFill/>
          </a:ln>
        </p:spPr>
        <p:txBody>
          <a:bodyPr wrap="square" tIns="365760">
            <a:noAutofit/>
          </a:bodyPr>
          <a:lstStyle>
            <a:lvl1pPr marL="0" indent="0" algn="ctr">
              <a:buNone/>
              <a:defRPr sz="2800">
                <a:solidFill>
                  <a:schemeClr val="bg1"/>
                </a:solidFill>
              </a:defRPr>
            </a:lvl1pPr>
          </a:lstStyle>
          <a:p>
            <a:r>
              <a:rPr lang="en-US"/>
              <a:t>Click icon to add picture</a:t>
            </a:r>
          </a:p>
        </p:txBody>
      </p:sp>
      <p:sp>
        <p:nvSpPr>
          <p:cNvPr id="3" name="Subtitle 2"/>
          <p:cNvSpPr>
            <a:spLocks noGrp="1"/>
          </p:cNvSpPr>
          <p:nvPr>
            <p:ph type="subTitle" idx="1"/>
          </p:nvPr>
        </p:nvSpPr>
        <p:spPr>
          <a:xfrm>
            <a:off x="1295401" y="4572000"/>
            <a:ext cx="5120640" cy="1600200"/>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4028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5"/>
          <p:cNvSpPr>
            <a:spLocks noChangeArrowheads="1"/>
          </p:cNvSpPr>
          <p:nvPr/>
        </p:nvSpPr>
        <p:spPr bwMode="white">
          <a:xfrm>
            <a:off x="9622368" y="0"/>
            <a:ext cx="2569632" cy="6858000"/>
          </a:xfrm>
          <a:custGeom>
            <a:avLst/>
            <a:gdLst/>
            <a:ahLst/>
            <a:cxnLst/>
            <a:rect l="l" t="t" r="r" b="b"/>
            <a:pathLst>
              <a:path w="1927224" h="6858000">
                <a:moveTo>
                  <a:pt x="0" y="0"/>
                </a:moveTo>
                <a:lnTo>
                  <a:pt x="1927224" y="0"/>
                </a:lnTo>
                <a:lnTo>
                  <a:pt x="1927224"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a:p>
        </p:txBody>
      </p:sp>
      <p:sp>
        <p:nvSpPr>
          <p:cNvPr id="8" name="Freeform 6"/>
          <p:cNvSpPr>
            <a:spLocks/>
          </p:cNvSpPr>
          <p:nvPr/>
        </p:nvSpPr>
        <p:spPr bwMode="auto">
          <a:xfrm>
            <a:off x="9237132"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9" name="Free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10" name="Free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2" name="Title 1"/>
          <p:cNvSpPr>
            <a:spLocks noGrp="1"/>
          </p:cNvSpPr>
          <p:nvPr>
            <p:ph type="title"/>
          </p:nvPr>
        </p:nvSpPr>
        <p:spPr>
          <a:xfrm>
            <a:off x="1295398" y="2914650"/>
            <a:ext cx="8046720" cy="1557338"/>
          </a:xfrm>
        </p:spPr>
        <p:txBody>
          <a:bodyPr anchor="b">
            <a:normAutofit/>
          </a:bodyPr>
          <a:lstStyle>
            <a:lvl1pPr>
              <a:defRPr sz="320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398" y="4589463"/>
            <a:ext cx="8046718" cy="1011237"/>
          </a:xfrm>
        </p:spPr>
        <p:txBody>
          <a:bodyPr/>
          <a:lstStyle>
            <a:lvl1pPr marL="0" indent="0">
              <a:spcBef>
                <a:spcPts val="120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19642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8799"/>
            <a:ext cx="4572000" cy="43434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4/5/2024</a:t>
            </a:fld>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448206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lstStyle/>
          <a:p>
            <a:r>
              <a:rPr lang="en-US"/>
              <a:t>Click to edit Master title style</a:t>
            </a:r>
          </a:p>
        </p:txBody>
      </p:sp>
      <p:sp>
        <p:nvSpPr>
          <p:cNvPr id="3" name="Text Placeholder 2"/>
          <p:cNvSpPr>
            <a:spLocks noGrp="1"/>
          </p:cNvSpPr>
          <p:nvPr>
            <p:ph type="body" idx="1"/>
          </p:nvPr>
        </p:nvSpPr>
        <p:spPr>
          <a:xfrm>
            <a:off x="1295400" y="1828800"/>
            <a:ext cx="4572000" cy="850392"/>
          </a:xfrm>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705100"/>
            <a:ext cx="4572000" cy="346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24600" y="1828800"/>
            <a:ext cx="4572000" cy="847725"/>
          </a:xfrm>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705100"/>
            <a:ext cx="4572000" cy="346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79A3335-6331-4872-A8B7-ECD55539F4D0}" type="datetimeFigureOut">
              <a:rPr lang="en-US" smtClean="0"/>
              <a:t>4/5/2024</a:t>
            </a:fld>
            <a:endParaRPr lang="en-US"/>
          </a:p>
        </p:txBody>
      </p:sp>
      <p:sp>
        <p:nvSpPr>
          <p:cNvPr id="9" name="Slide Number Placeholder 8"/>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602360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A79A3335-6331-4872-A8B7-ECD55539F4D0}" type="datetimeFigureOut">
              <a:rPr lang="en-US" smtClean="0"/>
              <a:t>4/5/2024</a:t>
            </a:fld>
            <a:endParaRPr lang="en-US"/>
          </a:p>
        </p:txBody>
      </p:sp>
      <p:sp>
        <p:nvSpPr>
          <p:cNvPr id="5" name="Slide Number Placeholder 4"/>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3397337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A79A3335-6331-4872-A8B7-ECD55539F4D0}" type="datetimeFigureOut">
              <a:rPr lang="en-US" smtClean="0"/>
              <a:t>4/5/2024</a:t>
            </a:fld>
            <a:endParaRPr lang="en-US"/>
          </a:p>
        </p:txBody>
      </p:sp>
      <p:sp>
        <p:nvSpPr>
          <p:cNvPr id="4" name="Slide Number Placeholder 3"/>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983636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4728209" y="1828800"/>
            <a:ext cx="6126480" cy="43434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79A3335-6331-4872-A8B7-ECD55539F4D0}" type="datetimeFigureOut">
              <a:rPr lang="en-US" smtClean="0"/>
              <a:t>4/5/2024</a:t>
            </a:fld>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54763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userDrawn="1"/>
        </p:nvSpPr>
        <p:spPr bwMode="white">
          <a:xfrm>
            <a:off x="0" y="0"/>
            <a:ext cx="12192000"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0" y="1371600"/>
            <a:ext cx="12192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0" y="1443006"/>
            <a:ext cx="12192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295400" y="255134"/>
            <a:ext cx="9601200" cy="103685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5399" y="6374999"/>
            <a:ext cx="6243203" cy="274320"/>
          </a:xfrm>
          <a:prstGeom prst="rect">
            <a:avLst/>
          </a:prstGeom>
        </p:spPr>
        <p:txBody>
          <a:bodyPr vert="horz" lIns="91440" tIns="45720" rIns="91440" bIns="45720" rtlCol="0" anchor="ctr"/>
          <a:lstStyle>
            <a:lvl1pPr algn="l">
              <a:defRPr sz="1100">
                <a:solidFill>
                  <a:schemeClr val="tx1"/>
                </a:solidFill>
              </a:defRPr>
            </a:lvl1pPr>
          </a:lstStyle>
          <a:p>
            <a:r>
              <a:rPr lang="en-US" dirty="0"/>
              <a:t>Add a footer</a:t>
            </a:r>
          </a:p>
        </p:txBody>
      </p:sp>
      <p:sp>
        <p:nvSpPr>
          <p:cNvPr id="4" name="Date Placeholder 3"/>
          <p:cNvSpPr>
            <a:spLocks noGrp="1"/>
          </p:cNvSpPr>
          <p:nvPr>
            <p:ph type="dt" sz="half" idx="2"/>
          </p:nvPr>
        </p:nvSpPr>
        <p:spPr>
          <a:xfrm>
            <a:off x="7791449" y="6374999"/>
            <a:ext cx="1480705" cy="274320"/>
          </a:xfrm>
          <a:prstGeom prst="rect">
            <a:avLst/>
          </a:prstGeom>
        </p:spPr>
        <p:txBody>
          <a:bodyPr vert="horz" lIns="91440" tIns="45720" rIns="91440" bIns="45720" rtlCol="0" anchor="ctr"/>
          <a:lstStyle>
            <a:lvl1pPr algn="r">
              <a:defRPr sz="1100">
                <a:solidFill>
                  <a:schemeClr val="tx1"/>
                </a:solidFill>
              </a:defRPr>
            </a:lvl1pPr>
          </a:lstStyle>
          <a:p>
            <a:fld id="{A79A3335-6331-4872-A8B7-ECD55539F4D0}" type="datetimeFigureOut">
              <a:rPr lang="en-US" smtClean="0"/>
              <a:pPr/>
              <a:t>4/5/2024</a:t>
            </a:fld>
            <a:endParaRPr lang="en-US"/>
          </a:p>
        </p:txBody>
      </p:sp>
      <p:sp>
        <p:nvSpPr>
          <p:cNvPr id="6" name="Slide Number Placeholder 5"/>
          <p:cNvSpPr>
            <a:spLocks noGrp="1"/>
          </p:cNvSpPr>
          <p:nvPr>
            <p:ph type="sldNum" sz="quarter" idx="4"/>
          </p:nvPr>
        </p:nvSpPr>
        <p:spPr>
          <a:xfrm>
            <a:off x="9525000" y="6374999"/>
            <a:ext cx="1371600" cy="274320"/>
          </a:xfrm>
          <a:prstGeom prst="rect">
            <a:avLst/>
          </a:prstGeom>
        </p:spPr>
        <p:txBody>
          <a:bodyPr vert="horz" lIns="91440" tIns="45720" rIns="91440" bIns="45720" rtlCol="0" anchor="ctr"/>
          <a:lstStyle>
            <a:lvl1pPr algn="r">
              <a:defRPr sz="1100">
                <a:solidFill>
                  <a:schemeClr val="tx1"/>
                </a:solidFill>
              </a:defRPr>
            </a:lvl1pPr>
          </a:lstStyle>
          <a:p>
            <a:fld id="{A7F8E3F6-DE14-48B2-B2BC-6FABA9630FB8}" type="slidenum">
              <a:rPr lang="en-US" smtClean="0"/>
              <a:pPr/>
              <a:t>‹#›</a:t>
            </a:fld>
            <a:endParaRPr lang="en-US"/>
          </a:p>
        </p:txBody>
      </p:sp>
    </p:spTree>
    <p:extLst>
      <p:ext uri="{BB962C8B-B14F-4D97-AF65-F5344CB8AC3E}">
        <p14:creationId xmlns:p14="http://schemas.microsoft.com/office/powerpoint/2010/main" val="259473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61" r:id="rId11"/>
    <p:sldLayoutId id="2147483658" r:id="rId12"/>
    <p:sldLayoutId id="214748365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bg1"/>
          </a:solidFill>
          <a:latin typeface="+mj-lt"/>
          <a:ea typeface="+mj-ea"/>
          <a:cs typeface="+mj-cs"/>
        </a:defRPr>
      </a:lvl1pPr>
    </p:titleStyle>
    <p:bodyStyle>
      <a:lvl1pPr marL="274320" indent="-27432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Font typeface="Arial" panose="020B0604020202020204" pitchFamily="34" charset="0"/>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7"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33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18F7C63-7072-C46A-4C40-D45E132D8CA1}"/>
              </a:ext>
            </a:extLst>
          </p:cNvPr>
          <p:cNvSpPr/>
          <p:nvPr/>
        </p:nvSpPr>
        <p:spPr>
          <a:xfrm>
            <a:off x="0" y="0"/>
            <a:ext cx="12192000" cy="6858000"/>
          </a:xfrm>
          <a:prstGeom prst="rect">
            <a:avLst/>
          </a:prstGeom>
          <a:solidFill>
            <a:schemeClr val="tx1">
              <a:lumMod val="75000"/>
              <a:alpha val="7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itle 1">
            <a:extLst>
              <a:ext uri="{FF2B5EF4-FFF2-40B4-BE49-F238E27FC236}">
                <a16:creationId xmlns:a16="http://schemas.microsoft.com/office/drawing/2014/main" id="{CAE70E10-396D-E425-97DF-9562FB8377AB}"/>
              </a:ext>
            </a:extLst>
          </p:cNvPr>
          <p:cNvSpPr txBox="1">
            <a:spLocks/>
          </p:cNvSpPr>
          <p:nvPr/>
        </p:nvSpPr>
        <p:spPr>
          <a:xfrm>
            <a:off x="1747520" y="2392680"/>
            <a:ext cx="8148319" cy="1036320"/>
          </a:xfrm>
          <a:prstGeom prst="rect">
            <a:avLst/>
          </a:prstGeom>
        </p:spPr>
        <p:txBody>
          <a:bodyPr/>
          <a:lstStyle>
            <a:lvl1pPr algn="l" defTabSz="914400" rtl="0" eaLnBrk="1" latinLnBrk="0" hangingPunct="1">
              <a:lnSpc>
                <a:spcPct val="90000"/>
              </a:lnSpc>
              <a:spcBef>
                <a:spcPct val="0"/>
              </a:spcBef>
              <a:buNone/>
              <a:defRPr sz="3200" kern="1200">
                <a:solidFill>
                  <a:schemeClr val="bg1"/>
                </a:solidFill>
                <a:latin typeface="+mj-lt"/>
                <a:ea typeface="+mj-ea"/>
                <a:cs typeface="+mj-cs"/>
              </a:defRPr>
            </a:lvl1pPr>
          </a:lstStyle>
          <a:p>
            <a:pPr algn="ctr"/>
            <a:r>
              <a:rPr lang="en-US" sz="6000" dirty="0"/>
              <a:t>MEALMATE</a:t>
            </a:r>
          </a:p>
        </p:txBody>
      </p:sp>
      <p:sp>
        <p:nvSpPr>
          <p:cNvPr id="7" name="Subtitle 2">
            <a:extLst>
              <a:ext uri="{FF2B5EF4-FFF2-40B4-BE49-F238E27FC236}">
                <a16:creationId xmlns:a16="http://schemas.microsoft.com/office/drawing/2014/main" id="{49E6B54F-693A-EE1B-3069-A3CFC12934E4}"/>
              </a:ext>
            </a:extLst>
          </p:cNvPr>
          <p:cNvSpPr txBox="1">
            <a:spLocks/>
          </p:cNvSpPr>
          <p:nvPr/>
        </p:nvSpPr>
        <p:spPr>
          <a:xfrm>
            <a:off x="3484881" y="3251150"/>
            <a:ext cx="5730239" cy="1640890"/>
          </a:xfrm>
          <a:prstGeom prst="rect">
            <a:avLst/>
          </a:prstGeom>
        </p:spPr>
        <p:txBody>
          <a:bodyPr/>
          <a:lstStyle>
            <a:lvl1pPr marL="274320" indent="-27432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Font typeface="Arial" panose="020B0604020202020204" pitchFamily="34" charset="0"/>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dirty="0">
                <a:solidFill>
                  <a:schemeClr val="bg1"/>
                </a:solidFill>
              </a:rPr>
              <a:t>Project Presentation</a:t>
            </a:r>
          </a:p>
          <a:p>
            <a:endParaRPr lang="en-US" dirty="0">
              <a:solidFill>
                <a:schemeClr val="bg1"/>
              </a:solidFill>
            </a:endParaRPr>
          </a:p>
          <a:p>
            <a:pPr marL="0" indent="0">
              <a:buNone/>
            </a:pPr>
            <a:r>
              <a:rPr lang="en-US" b="1" dirty="0">
                <a:solidFill>
                  <a:schemeClr val="bg1"/>
                </a:solidFill>
              </a:rPr>
              <a:t>Team – 05</a:t>
            </a:r>
          </a:p>
          <a:p>
            <a:pPr marL="0" indent="0">
              <a:buNone/>
            </a:pPr>
            <a:r>
              <a:rPr lang="en-US" dirty="0">
                <a:solidFill>
                  <a:schemeClr val="bg1"/>
                </a:solidFill>
              </a:rPr>
              <a:t>Iresh </a:t>
            </a:r>
            <a:r>
              <a:rPr lang="en-US" dirty="0" err="1">
                <a:solidFill>
                  <a:schemeClr val="bg1"/>
                </a:solidFill>
              </a:rPr>
              <a:t>Issarsing</a:t>
            </a:r>
            <a:r>
              <a:rPr lang="en-US" dirty="0">
                <a:solidFill>
                  <a:schemeClr val="bg1"/>
                </a:solidFill>
              </a:rPr>
              <a:t> – Team Manager</a:t>
            </a:r>
          </a:p>
          <a:p>
            <a:pPr marL="0" indent="0">
              <a:buNone/>
            </a:pPr>
            <a:r>
              <a:rPr lang="en-US" dirty="0">
                <a:solidFill>
                  <a:schemeClr val="bg1"/>
                </a:solidFill>
              </a:rPr>
              <a:t>Nikhil Shibu – Tech Lead</a:t>
            </a:r>
          </a:p>
          <a:p>
            <a:pPr marL="0" indent="0">
              <a:buNone/>
            </a:pPr>
            <a:r>
              <a:rPr lang="en-US" dirty="0">
                <a:solidFill>
                  <a:schemeClr val="bg1"/>
                </a:solidFill>
              </a:rPr>
              <a:t>Ryan Lush – Documentation Lead</a:t>
            </a:r>
          </a:p>
        </p:txBody>
      </p:sp>
    </p:spTree>
    <p:extLst>
      <p:ext uri="{BB962C8B-B14F-4D97-AF65-F5344CB8AC3E}">
        <p14:creationId xmlns:p14="http://schemas.microsoft.com/office/powerpoint/2010/main" val="1217615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801F7-9B4E-6CBD-8342-C31174F0D56B}"/>
              </a:ext>
            </a:extLst>
          </p:cNvPr>
          <p:cNvSpPr>
            <a:spLocks noGrp="1"/>
          </p:cNvSpPr>
          <p:nvPr>
            <p:ph type="title"/>
          </p:nvPr>
        </p:nvSpPr>
        <p:spPr/>
        <p:txBody>
          <a:bodyPr/>
          <a:lstStyle/>
          <a:p>
            <a:r>
              <a:rPr lang="en-IN" dirty="0"/>
              <a:t>Implementation and testing</a:t>
            </a:r>
          </a:p>
        </p:txBody>
      </p:sp>
      <p:sp>
        <p:nvSpPr>
          <p:cNvPr id="3" name="Content Placeholder 2">
            <a:extLst>
              <a:ext uri="{FF2B5EF4-FFF2-40B4-BE49-F238E27FC236}">
                <a16:creationId xmlns:a16="http://schemas.microsoft.com/office/drawing/2014/main" id="{A2F9E907-0D65-0108-0DD3-7702D04D13E8}"/>
              </a:ext>
            </a:extLst>
          </p:cNvPr>
          <p:cNvSpPr>
            <a:spLocks noGrp="1"/>
          </p:cNvSpPr>
          <p:nvPr>
            <p:ph idx="1"/>
          </p:nvPr>
        </p:nvSpPr>
        <p:spPr/>
        <p:txBody>
          <a:bodyPr>
            <a:normAutofit fontScale="92500" lnSpcReduction="10000"/>
          </a:bodyPr>
          <a:lstStyle/>
          <a:p>
            <a:pPr>
              <a:lnSpc>
                <a:spcPct val="160000"/>
              </a:lnSpc>
            </a:pPr>
            <a:r>
              <a:rPr lang="en-US" dirty="0"/>
              <a:t>Through rigorous testing methodologies, including unit testing, integration testing, user acceptance testing, regression testing, and performance testing, we verify the reliability, functionality, and usability of the application.</a:t>
            </a:r>
          </a:p>
          <a:p>
            <a:pPr>
              <a:lnSpc>
                <a:spcPct val="210000"/>
              </a:lnSpc>
            </a:pPr>
            <a:r>
              <a:rPr lang="en-US" dirty="0"/>
              <a:t>With all these testing we can guarantee that </a:t>
            </a:r>
            <a:r>
              <a:rPr lang="en-US" dirty="0" err="1"/>
              <a:t>MealMate</a:t>
            </a:r>
            <a:r>
              <a:rPr lang="en-US" dirty="0"/>
              <a:t> delivers a seamless and satisfying user experience, empowering students to manage their meals with ease and confidence.</a:t>
            </a:r>
            <a:endParaRPr lang="en-IN" dirty="0"/>
          </a:p>
        </p:txBody>
      </p:sp>
    </p:spTree>
    <p:extLst>
      <p:ext uri="{BB962C8B-B14F-4D97-AF65-F5344CB8AC3E}">
        <p14:creationId xmlns:p14="http://schemas.microsoft.com/office/powerpoint/2010/main" val="1970177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2000" b="-22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27FBA6-590B-C554-D690-F75B3B1979B1}"/>
              </a:ext>
            </a:extLst>
          </p:cNvPr>
          <p:cNvSpPr/>
          <p:nvPr/>
        </p:nvSpPr>
        <p:spPr>
          <a:xfrm>
            <a:off x="0" y="0"/>
            <a:ext cx="12192000" cy="6858000"/>
          </a:xfrm>
          <a:prstGeom prst="rect">
            <a:avLst/>
          </a:prstGeom>
          <a:solidFill>
            <a:schemeClr val="bg2">
              <a:lumMod val="10000"/>
              <a:alpha val="79000"/>
            </a:schemeClr>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58D77083-E6F6-5DB2-89DF-84C9C03A0AAE}"/>
              </a:ext>
            </a:extLst>
          </p:cNvPr>
          <p:cNvSpPr txBox="1"/>
          <p:nvPr/>
        </p:nvSpPr>
        <p:spPr>
          <a:xfrm>
            <a:off x="1810870" y="2413337"/>
            <a:ext cx="8968890" cy="1015663"/>
          </a:xfrm>
          <a:prstGeom prst="rect">
            <a:avLst/>
          </a:prstGeom>
          <a:noFill/>
        </p:spPr>
        <p:txBody>
          <a:bodyPr wrap="square" rtlCol="0">
            <a:spAutoFit/>
          </a:bodyPr>
          <a:lstStyle/>
          <a:p>
            <a:r>
              <a:rPr lang="en-IN" sz="6000" dirty="0">
                <a:solidFill>
                  <a:schemeClr val="bg1"/>
                </a:solidFill>
              </a:rPr>
              <a:t>Significance of the Project</a:t>
            </a:r>
          </a:p>
        </p:txBody>
      </p:sp>
      <p:sp>
        <p:nvSpPr>
          <p:cNvPr id="8" name="Rectangle 7">
            <a:extLst>
              <a:ext uri="{FF2B5EF4-FFF2-40B4-BE49-F238E27FC236}">
                <a16:creationId xmlns:a16="http://schemas.microsoft.com/office/drawing/2014/main" id="{FCEE7F54-9831-17F6-9EA6-862293D0F845}"/>
              </a:ext>
            </a:extLst>
          </p:cNvPr>
          <p:cNvSpPr/>
          <p:nvPr/>
        </p:nvSpPr>
        <p:spPr>
          <a:xfrm>
            <a:off x="8124000" y="9625280"/>
            <a:ext cx="4068000" cy="6858000"/>
          </a:xfrm>
          <a:prstGeom prst="rect">
            <a:avLst/>
          </a:prstGeom>
          <a:solidFill>
            <a:schemeClr val="tx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8D5C7C4F-2F6B-3017-F4E5-106C5ACB5E22}"/>
              </a:ext>
            </a:extLst>
          </p:cNvPr>
          <p:cNvSpPr/>
          <p:nvPr/>
        </p:nvSpPr>
        <p:spPr>
          <a:xfrm>
            <a:off x="-12000" y="6858000"/>
            <a:ext cx="4068000" cy="6858000"/>
          </a:xfrm>
          <a:prstGeom prst="rect">
            <a:avLst/>
          </a:prstGeom>
          <a:solidFill>
            <a:schemeClr val="tx2">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6E18B4AA-3F78-C2DC-98B2-41F91BB40EAD}"/>
              </a:ext>
            </a:extLst>
          </p:cNvPr>
          <p:cNvSpPr/>
          <p:nvPr/>
        </p:nvSpPr>
        <p:spPr>
          <a:xfrm>
            <a:off x="4056000" y="8373035"/>
            <a:ext cx="4068000" cy="6858000"/>
          </a:xfrm>
          <a:prstGeom prst="rect">
            <a:avLst/>
          </a:prstGeom>
          <a:solidFill>
            <a:schemeClr val="tx2">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E9AD4C46-7EA5-6D98-AA55-B66E9E03DD59}"/>
              </a:ext>
            </a:extLst>
          </p:cNvPr>
          <p:cNvSpPr txBox="1"/>
          <p:nvPr/>
        </p:nvSpPr>
        <p:spPr>
          <a:xfrm>
            <a:off x="274872" y="7826188"/>
            <a:ext cx="3397622" cy="3416320"/>
          </a:xfrm>
          <a:prstGeom prst="rect">
            <a:avLst/>
          </a:prstGeom>
          <a:noFill/>
        </p:spPr>
        <p:txBody>
          <a:bodyPr wrap="square" rtlCol="0">
            <a:spAutoFit/>
          </a:bodyPr>
          <a:lstStyle/>
          <a:p>
            <a:r>
              <a:rPr lang="en-IN" sz="2400" dirty="0">
                <a:solidFill>
                  <a:schemeClr val="bg1"/>
                </a:solidFill>
              </a:rPr>
              <a:t>Recipe Storage: </a:t>
            </a:r>
            <a:r>
              <a:rPr lang="en-US" sz="2400" dirty="0" err="1">
                <a:solidFill>
                  <a:schemeClr val="bg1"/>
                </a:solidFill>
              </a:rPr>
              <a:t>MealMate</a:t>
            </a:r>
            <a:r>
              <a:rPr lang="en-US" sz="2400" dirty="0">
                <a:solidFill>
                  <a:schemeClr val="bg1"/>
                </a:solidFill>
              </a:rPr>
              <a:t> provides a centralized database where users can input and manage their recipes, making it easy to access and reference them when planning meals.</a:t>
            </a:r>
          </a:p>
        </p:txBody>
      </p:sp>
      <p:sp>
        <p:nvSpPr>
          <p:cNvPr id="12" name="TextBox 11">
            <a:extLst>
              <a:ext uri="{FF2B5EF4-FFF2-40B4-BE49-F238E27FC236}">
                <a16:creationId xmlns:a16="http://schemas.microsoft.com/office/drawing/2014/main" id="{9DE49AA1-DF77-D8DC-0E51-9F34837E43AE}"/>
              </a:ext>
            </a:extLst>
          </p:cNvPr>
          <p:cNvSpPr txBox="1"/>
          <p:nvPr/>
        </p:nvSpPr>
        <p:spPr>
          <a:xfrm>
            <a:off x="4354874" y="9296400"/>
            <a:ext cx="3507176" cy="4401205"/>
          </a:xfrm>
          <a:prstGeom prst="rect">
            <a:avLst/>
          </a:prstGeom>
          <a:noFill/>
        </p:spPr>
        <p:txBody>
          <a:bodyPr wrap="square" rtlCol="0">
            <a:spAutoFit/>
          </a:bodyPr>
          <a:lstStyle/>
          <a:p>
            <a:r>
              <a:rPr lang="en-US" sz="2800" dirty="0">
                <a:solidFill>
                  <a:schemeClr val="bg1"/>
                </a:solidFill>
              </a:rPr>
              <a:t>Meal Planning: </a:t>
            </a:r>
            <a:r>
              <a:rPr lang="en-US" sz="2800" dirty="0" err="1">
                <a:solidFill>
                  <a:schemeClr val="bg1"/>
                </a:solidFill>
              </a:rPr>
              <a:t>MealMate</a:t>
            </a:r>
            <a:r>
              <a:rPr lang="en-US" sz="2800" dirty="0">
                <a:solidFill>
                  <a:schemeClr val="bg1"/>
                </a:solidFill>
              </a:rPr>
              <a:t> allows users to schedule meals for specific days, incorporating diverse recipes and ensuring nutritional balance by tracking macronutrient intake and portion sizes.</a:t>
            </a:r>
          </a:p>
        </p:txBody>
      </p:sp>
      <p:sp>
        <p:nvSpPr>
          <p:cNvPr id="13" name="TextBox 12">
            <a:extLst>
              <a:ext uri="{FF2B5EF4-FFF2-40B4-BE49-F238E27FC236}">
                <a16:creationId xmlns:a16="http://schemas.microsoft.com/office/drawing/2014/main" id="{8842F403-19C1-9A82-12FF-CC3D172B8B89}"/>
              </a:ext>
            </a:extLst>
          </p:cNvPr>
          <p:cNvSpPr txBox="1"/>
          <p:nvPr/>
        </p:nvSpPr>
        <p:spPr>
          <a:xfrm>
            <a:off x="8340217" y="10593468"/>
            <a:ext cx="3397622" cy="3785652"/>
          </a:xfrm>
          <a:prstGeom prst="rect">
            <a:avLst/>
          </a:prstGeom>
          <a:noFill/>
        </p:spPr>
        <p:txBody>
          <a:bodyPr wrap="square" rtlCol="0">
            <a:spAutoFit/>
          </a:bodyPr>
          <a:lstStyle/>
          <a:p>
            <a:r>
              <a:rPr lang="en-US" sz="2400" dirty="0">
                <a:solidFill>
                  <a:schemeClr val="bg1"/>
                </a:solidFill>
              </a:rPr>
              <a:t>Nutritional Tracking: </a:t>
            </a:r>
            <a:r>
              <a:rPr lang="en-US" sz="2400" dirty="0" err="1">
                <a:solidFill>
                  <a:schemeClr val="bg1"/>
                </a:solidFill>
              </a:rPr>
              <a:t>MealMate</a:t>
            </a:r>
            <a:r>
              <a:rPr lang="en-US" sz="2400" dirty="0">
                <a:solidFill>
                  <a:schemeClr val="bg1"/>
                </a:solidFill>
              </a:rPr>
              <a:t> offers comprehensive nutritional tracking capabilities, enabling users to monitor their calorie, macronutrient, and micronutrient intake and adjust their diet accordingly.</a:t>
            </a:r>
            <a:endParaRPr lang="en-IN" sz="2400" dirty="0">
              <a:solidFill>
                <a:schemeClr val="bg1"/>
              </a:solidFill>
            </a:endParaRPr>
          </a:p>
        </p:txBody>
      </p:sp>
    </p:spTree>
    <p:extLst>
      <p:ext uri="{BB962C8B-B14F-4D97-AF65-F5344CB8AC3E}">
        <p14:creationId xmlns:p14="http://schemas.microsoft.com/office/powerpoint/2010/main" val="402348295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2000" b="-22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227FBA6-590B-C554-D690-F75B3B1979B1}"/>
              </a:ext>
            </a:extLst>
          </p:cNvPr>
          <p:cNvSpPr/>
          <p:nvPr/>
        </p:nvSpPr>
        <p:spPr>
          <a:xfrm>
            <a:off x="0" y="0"/>
            <a:ext cx="12192000" cy="6858000"/>
          </a:xfrm>
          <a:prstGeom prst="rect">
            <a:avLst/>
          </a:prstGeom>
          <a:solidFill>
            <a:schemeClr val="accent4">
              <a:alpha val="56000"/>
            </a:schemeClr>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id="{37AC64D4-C570-8143-5592-B9F19B7EF95F}"/>
              </a:ext>
            </a:extLst>
          </p:cNvPr>
          <p:cNvSpPr/>
          <p:nvPr/>
        </p:nvSpPr>
        <p:spPr>
          <a:xfrm>
            <a:off x="8136000" y="0"/>
            <a:ext cx="4068000" cy="6858000"/>
          </a:xfrm>
          <a:prstGeom prst="rect">
            <a:avLst/>
          </a:prstGeom>
          <a:solidFill>
            <a:schemeClr val="tx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C6654EF8-B334-0666-E088-FE218A03595C}"/>
              </a:ext>
            </a:extLst>
          </p:cNvPr>
          <p:cNvSpPr/>
          <p:nvPr/>
        </p:nvSpPr>
        <p:spPr>
          <a:xfrm>
            <a:off x="0" y="0"/>
            <a:ext cx="4068000" cy="6858000"/>
          </a:xfrm>
          <a:prstGeom prst="rect">
            <a:avLst/>
          </a:prstGeom>
          <a:solidFill>
            <a:schemeClr val="tx2">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310C065E-E992-7B3A-C1E5-2DB75A04BE53}"/>
              </a:ext>
            </a:extLst>
          </p:cNvPr>
          <p:cNvSpPr/>
          <p:nvPr/>
        </p:nvSpPr>
        <p:spPr>
          <a:xfrm>
            <a:off x="4068000" y="0"/>
            <a:ext cx="4068000" cy="6858000"/>
          </a:xfrm>
          <a:prstGeom prst="rect">
            <a:avLst/>
          </a:prstGeom>
          <a:solidFill>
            <a:schemeClr val="tx2">
              <a:lumMod val="65000"/>
              <a:lumOff val="3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233C662D-7CD4-E416-AACF-3E2A8464BF5F}"/>
              </a:ext>
            </a:extLst>
          </p:cNvPr>
          <p:cNvSpPr txBox="1"/>
          <p:nvPr/>
        </p:nvSpPr>
        <p:spPr>
          <a:xfrm>
            <a:off x="286872" y="968188"/>
            <a:ext cx="3397622" cy="3416320"/>
          </a:xfrm>
          <a:prstGeom prst="rect">
            <a:avLst/>
          </a:prstGeom>
          <a:noFill/>
        </p:spPr>
        <p:txBody>
          <a:bodyPr wrap="square" rtlCol="0">
            <a:spAutoFit/>
          </a:bodyPr>
          <a:lstStyle/>
          <a:p>
            <a:r>
              <a:rPr lang="en-IN" sz="2400" dirty="0">
                <a:solidFill>
                  <a:schemeClr val="bg1"/>
                </a:solidFill>
              </a:rPr>
              <a:t>Recipe Storage: </a:t>
            </a:r>
            <a:r>
              <a:rPr lang="en-US" sz="2400" dirty="0" err="1">
                <a:solidFill>
                  <a:schemeClr val="bg1"/>
                </a:solidFill>
              </a:rPr>
              <a:t>MealMate</a:t>
            </a:r>
            <a:r>
              <a:rPr lang="en-US" sz="2400" dirty="0">
                <a:solidFill>
                  <a:schemeClr val="bg1"/>
                </a:solidFill>
              </a:rPr>
              <a:t> provides a centralized database where users can input and manage their recipes, making it easy to access and reference them when planning meals.</a:t>
            </a:r>
          </a:p>
        </p:txBody>
      </p:sp>
      <p:sp>
        <p:nvSpPr>
          <p:cNvPr id="8" name="TextBox 7">
            <a:extLst>
              <a:ext uri="{FF2B5EF4-FFF2-40B4-BE49-F238E27FC236}">
                <a16:creationId xmlns:a16="http://schemas.microsoft.com/office/drawing/2014/main" id="{0E7AA748-C598-D8C4-7472-C389B7EA0778}"/>
              </a:ext>
            </a:extLst>
          </p:cNvPr>
          <p:cNvSpPr txBox="1"/>
          <p:nvPr/>
        </p:nvSpPr>
        <p:spPr>
          <a:xfrm>
            <a:off x="4354872" y="968188"/>
            <a:ext cx="3507176" cy="4401205"/>
          </a:xfrm>
          <a:prstGeom prst="rect">
            <a:avLst/>
          </a:prstGeom>
          <a:noFill/>
        </p:spPr>
        <p:txBody>
          <a:bodyPr wrap="square" rtlCol="0">
            <a:spAutoFit/>
          </a:bodyPr>
          <a:lstStyle/>
          <a:p>
            <a:r>
              <a:rPr lang="en-US" sz="2800" dirty="0">
                <a:solidFill>
                  <a:schemeClr val="bg1"/>
                </a:solidFill>
              </a:rPr>
              <a:t>Meal Planning: </a:t>
            </a:r>
            <a:r>
              <a:rPr lang="en-US" sz="2800" dirty="0" err="1">
                <a:solidFill>
                  <a:schemeClr val="bg1"/>
                </a:solidFill>
              </a:rPr>
              <a:t>MealMate</a:t>
            </a:r>
            <a:r>
              <a:rPr lang="en-US" sz="2800" dirty="0">
                <a:solidFill>
                  <a:schemeClr val="bg1"/>
                </a:solidFill>
              </a:rPr>
              <a:t> allows users to schedule meals for specific days, incorporating diverse recipes and ensuring nutritional balance by tracking macronutrient intake and portion sizes.</a:t>
            </a:r>
          </a:p>
        </p:txBody>
      </p:sp>
      <p:sp>
        <p:nvSpPr>
          <p:cNvPr id="9" name="TextBox 8">
            <a:extLst>
              <a:ext uri="{FF2B5EF4-FFF2-40B4-BE49-F238E27FC236}">
                <a16:creationId xmlns:a16="http://schemas.microsoft.com/office/drawing/2014/main" id="{CAECDFB4-CAB3-E5E6-7DE5-2130D8E2994A}"/>
              </a:ext>
            </a:extLst>
          </p:cNvPr>
          <p:cNvSpPr txBox="1"/>
          <p:nvPr/>
        </p:nvSpPr>
        <p:spPr>
          <a:xfrm>
            <a:off x="8328213" y="968188"/>
            <a:ext cx="3397622" cy="3785652"/>
          </a:xfrm>
          <a:prstGeom prst="rect">
            <a:avLst/>
          </a:prstGeom>
          <a:noFill/>
        </p:spPr>
        <p:txBody>
          <a:bodyPr wrap="square" rtlCol="0">
            <a:spAutoFit/>
          </a:bodyPr>
          <a:lstStyle/>
          <a:p>
            <a:r>
              <a:rPr lang="en-US" sz="2400" dirty="0">
                <a:solidFill>
                  <a:schemeClr val="bg1"/>
                </a:solidFill>
              </a:rPr>
              <a:t>Nutritional Tracking: </a:t>
            </a:r>
            <a:r>
              <a:rPr lang="en-US" sz="2400" dirty="0" err="1">
                <a:solidFill>
                  <a:schemeClr val="bg1"/>
                </a:solidFill>
              </a:rPr>
              <a:t>MealMate</a:t>
            </a:r>
            <a:r>
              <a:rPr lang="en-US" sz="2400" dirty="0">
                <a:solidFill>
                  <a:schemeClr val="bg1"/>
                </a:solidFill>
              </a:rPr>
              <a:t> offers comprehensive nutritional tracking capabilities, enabling users to monitor their calorie, macronutrient, and micronutrient intake and adjust their diet accordingly.</a:t>
            </a:r>
            <a:endParaRPr lang="en-IN" sz="2400" dirty="0">
              <a:solidFill>
                <a:schemeClr val="bg1"/>
              </a:solidFill>
            </a:endParaRPr>
          </a:p>
        </p:txBody>
      </p:sp>
      <p:sp>
        <p:nvSpPr>
          <p:cNvPr id="13" name="Rectangle 12">
            <a:extLst>
              <a:ext uri="{FF2B5EF4-FFF2-40B4-BE49-F238E27FC236}">
                <a16:creationId xmlns:a16="http://schemas.microsoft.com/office/drawing/2014/main" id="{ECB6EC81-53B1-3C9F-B28A-40F8646BA126}"/>
              </a:ext>
            </a:extLst>
          </p:cNvPr>
          <p:cNvSpPr/>
          <p:nvPr/>
        </p:nvSpPr>
        <p:spPr>
          <a:xfrm>
            <a:off x="12000" y="7058941"/>
            <a:ext cx="12192000" cy="6858000"/>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CBB30126-823E-A68A-90B3-86CB57D16CFB}"/>
              </a:ext>
            </a:extLst>
          </p:cNvPr>
          <p:cNvSpPr txBox="1"/>
          <p:nvPr/>
        </p:nvSpPr>
        <p:spPr>
          <a:xfrm>
            <a:off x="2280071" y="8753270"/>
            <a:ext cx="7985311" cy="2862322"/>
          </a:xfrm>
          <a:prstGeom prst="rect">
            <a:avLst/>
          </a:prstGeom>
          <a:noFill/>
          <a:ln>
            <a:noFill/>
          </a:ln>
        </p:spPr>
        <p:txBody>
          <a:bodyPr wrap="square">
            <a:spAutoFit/>
          </a:bodyPr>
          <a:lstStyle/>
          <a:p>
            <a:r>
              <a:rPr lang="en-IN" dirty="0">
                <a:solidFill>
                  <a:schemeClr val="bg1"/>
                </a:solidFill>
              </a:rPr>
              <a:t>Constraints: </a:t>
            </a:r>
          </a:p>
          <a:p>
            <a:pPr marL="457200" indent="-457200">
              <a:buFont typeface="+mj-lt"/>
              <a:buAutoNum type="arabicPeriod"/>
            </a:pPr>
            <a:r>
              <a:rPr lang="en-IN" dirty="0">
                <a:solidFill>
                  <a:schemeClr val="bg1"/>
                </a:solidFill>
              </a:rPr>
              <a:t>Resource Constraints: </a:t>
            </a:r>
            <a:r>
              <a:rPr lang="en-US" dirty="0">
                <a:solidFill>
                  <a:schemeClr val="bg1"/>
                </a:solidFill>
              </a:rPr>
              <a:t>Limited resources, including time, budget, and manpower, creates challenges during the development process.</a:t>
            </a:r>
          </a:p>
          <a:p>
            <a:pPr marL="0" indent="0">
              <a:buNone/>
            </a:pPr>
            <a:endParaRPr lang="en-US" dirty="0">
              <a:solidFill>
                <a:schemeClr val="bg1"/>
              </a:solidFill>
            </a:endParaRPr>
          </a:p>
          <a:p>
            <a:pPr marL="457200" indent="-457200">
              <a:buFont typeface="+mj-lt"/>
              <a:buAutoNum type="arabicPeriod"/>
            </a:pPr>
            <a:r>
              <a:rPr lang="en-US" dirty="0">
                <a:solidFill>
                  <a:schemeClr val="bg1"/>
                </a:solidFill>
              </a:rPr>
              <a:t>Technical Hurdles:</a:t>
            </a:r>
            <a:r>
              <a:rPr lang="en-IN" dirty="0">
                <a:solidFill>
                  <a:schemeClr val="bg1"/>
                </a:solidFill>
              </a:rPr>
              <a:t> </a:t>
            </a:r>
            <a:r>
              <a:rPr lang="en-US" dirty="0">
                <a:solidFill>
                  <a:schemeClr val="bg1"/>
                </a:solidFill>
              </a:rPr>
              <a:t>Developing a robust and user-friendly GUI application with complex functionalities requires overcoming various technical challenges, which includes ensuring data integrity, implementing efficient algorithms for meal planning and nutritional tracking, and optimizing performance across different devices and platforms.</a:t>
            </a:r>
          </a:p>
        </p:txBody>
      </p:sp>
    </p:spTree>
    <p:extLst>
      <p:ext uri="{BB962C8B-B14F-4D97-AF65-F5344CB8AC3E}">
        <p14:creationId xmlns:p14="http://schemas.microsoft.com/office/powerpoint/2010/main" val="22763654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A5FEE47-ACB4-C703-8266-1860BC37DEAE}"/>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C77A76FA-7092-D3D5-A152-0056E481DD7C}"/>
              </a:ext>
            </a:extLst>
          </p:cNvPr>
          <p:cNvSpPr/>
          <p:nvPr/>
        </p:nvSpPr>
        <p:spPr>
          <a:xfrm>
            <a:off x="0" y="0"/>
            <a:ext cx="12192000" cy="6858000"/>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35F17D47-C1B3-9FCE-728E-75C07EE2DA60}"/>
              </a:ext>
            </a:extLst>
          </p:cNvPr>
          <p:cNvSpPr txBox="1"/>
          <p:nvPr/>
        </p:nvSpPr>
        <p:spPr>
          <a:xfrm>
            <a:off x="3756213" y="2967335"/>
            <a:ext cx="7985311" cy="923330"/>
          </a:xfrm>
          <a:prstGeom prst="rect">
            <a:avLst/>
          </a:prstGeom>
          <a:noFill/>
          <a:ln>
            <a:noFill/>
          </a:ln>
        </p:spPr>
        <p:txBody>
          <a:bodyPr wrap="square">
            <a:spAutoFit/>
          </a:bodyPr>
          <a:lstStyle/>
          <a:p>
            <a:r>
              <a:rPr lang="en-IN" dirty="0">
                <a:solidFill>
                  <a:schemeClr val="bg1"/>
                </a:solidFill>
              </a:rPr>
              <a:t>Constraints: </a:t>
            </a:r>
          </a:p>
          <a:p>
            <a:pPr marL="342900" indent="-342900">
              <a:buFont typeface="+mj-lt"/>
              <a:buAutoNum type="arabicPeriod"/>
            </a:pPr>
            <a:r>
              <a:rPr lang="en-IN" dirty="0">
                <a:solidFill>
                  <a:schemeClr val="bg1"/>
                </a:solidFill>
              </a:rPr>
              <a:t>Resource Constraints: </a:t>
            </a:r>
            <a:r>
              <a:rPr lang="en-US" dirty="0">
                <a:solidFill>
                  <a:schemeClr val="bg1"/>
                </a:solidFill>
              </a:rPr>
              <a:t>Lack of time.</a:t>
            </a:r>
          </a:p>
          <a:p>
            <a:pPr marL="342900" indent="-342900">
              <a:buFont typeface="+mj-lt"/>
              <a:buAutoNum type="arabicPeriod"/>
            </a:pPr>
            <a:endParaRPr lang="en-US" dirty="0">
              <a:solidFill>
                <a:schemeClr val="bg1"/>
              </a:solidFill>
            </a:endParaRPr>
          </a:p>
        </p:txBody>
      </p:sp>
    </p:spTree>
    <p:extLst>
      <p:ext uri="{BB962C8B-B14F-4D97-AF65-F5344CB8AC3E}">
        <p14:creationId xmlns:p14="http://schemas.microsoft.com/office/powerpoint/2010/main" val="4090228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Setting the Stage: An Overview</a:t>
            </a:r>
          </a:p>
        </p:txBody>
      </p:sp>
      <p:sp>
        <p:nvSpPr>
          <p:cNvPr id="3" name="Content Placeholder 2"/>
          <p:cNvSpPr>
            <a:spLocks noGrp="1"/>
          </p:cNvSpPr>
          <p:nvPr>
            <p:ph idx="1"/>
          </p:nvPr>
        </p:nvSpPr>
        <p:spPr/>
        <p:txBody>
          <a:bodyPr>
            <a:normAutofit lnSpcReduction="10000"/>
          </a:bodyPr>
          <a:lstStyle/>
          <a:p>
            <a:pPr marL="0" indent="0">
              <a:lnSpc>
                <a:spcPct val="150000"/>
              </a:lnSpc>
              <a:buNone/>
            </a:pPr>
            <a:r>
              <a:rPr lang="en-US" dirty="0"/>
              <a:t>Meal planning and tracking nutrition can be challenging, especially for students living independently. To address this issue, we propose </a:t>
            </a:r>
            <a:r>
              <a:rPr lang="en-US" dirty="0" err="1"/>
              <a:t>MealMate</a:t>
            </a:r>
            <a:r>
              <a:rPr lang="en-US" dirty="0"/>
              <a:t>, a Java-based GUI application. </a:t>
            </a:r>
            <a:r>
              <a:rPr lang="en-US" dirty="0" err="1"/>
              <a:t>MealMate</a:t>
            </a:r>
            <a:r>
              <a:rPr lang="en-US" dirty="0"/>
              <a:t> aims to simplify meal planning, track macronutrients, and facilitate grocery management. By providing features such as recipe organization, meal planning, grocery list generation, and nutritional intake monitoring, </a:t>
            </a:r>
            <a:r>
              <a:rPr lang="en-US" dirty="0" err="1"/>
              <a:t>MealMate</a:t>
            </a:r>
            <a:r>
              <a:rPr lang="en-US" dirty="0"/>
              <a:t> aims to empower users to make informed dietary choices and develop healthier eating habits.</a:t>
            </a:r>
          </a:p>
        </p:txBody>
      </p:sp>
    </p:spTree>
    <p:extLst>
      <p:ext uri="{BB962C8B-B14F-4D97-AF65-F5344CB8AC3E}">
        <p14:creationId xmlns:p14="http://schemas.microsoft.com/office/powerpoint/2010/main" val="3639872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4057EC4-56D6-CBED-3314-7F67C08C05D6}"/>
              </a:ext>
            </a:extLst>
          </p:cNvPr>
          <p:cNvSpPr/>
          <p:nvPr/>
        </p:nvSpPr>
        <p:spPr>
          <a:xfrm>
            <a:off x="0" y="0"/>
            <a:ext cx="12192000" cy="6858000"/>
          </a:xfrm>
          <a:prstGeom prst="rect">
            <a:avLst/>
          </a:prstGeom>
          <a:blipFill>
            <a:blip r:embed="rId2"/>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3F32AAFC-5CD3-352A-8C58-874249CD7CA8}"/>
              </a:ext>
            </a:extLst>
          </p:cNvPr>
          <p:cNvSpPr/>
          <p:nvPr/>
        </p:nvSpPr>
        <p:spPr>
          <a:xfrm>
            <a:off x="0" y="0"/>
            <a:ext cx="12192000" cy="6858000"/>
          </a:xfrm>
          <a:prstGeom prst="rect">
            <a:avLst/>
          </a:prstGeom>
          <a:solidFill>
            <a:schemeClr val="bg2">
              <a:lumMod val="10000"/>
              <a:alpha val="6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9B79D705-2931-7983-6211-DFCF18A2EE0E}"/>
              </a:ext>
            </a:extLst>
          </p:cNvPr>
          <p:cNvSpPr txBox="1"/>
          <p:nvPr/>
        </p:nvSpPr>
        <p:spPr>
          <a:xfrm>
            <a:off x="2748280" y="2274838"/>
            <a:ext cx="6268720" cy="2308324"/>
          </a:xfrm>
          <a:prstGeom prst="rect">
            <a:avLst/>
          </a:prstGeom>
          <a:noFill/>
        </p:spPr>
        <p:txBody>
          <a:bodyPr wrap="square" rtlCol="0">
            <a:spAutoFit/>
          </a:bodyPr>
          <a:lstStyle/>
          <a:p>
            <a:pPr algn="ctr"/>
            <a:r>
              <a:rPr lang="en-IN" sz="7200" dirty="0">
                <a:solidFill>
                  <a:schemeClr val="bg1"/>
                </a:solidFill>
              </a:rPr>
              <a:t>Scope of the Project</a:t>
            </a:r>
          </a:p>
        </p:txBody>
      </p:sp>
      <p:sp>
        <p:nvSpPr>
          <p:cNvPr id="12" name="TextBox 11">
            <a:extLst>
              <a:ext uri="{FF2B5EF4-FFF2-40B4-BE49-F238E27FC236}">
                <a16:creationId xmlns:a16="http://schemas.microsoft.com/office/drawing/2014/main" id="{64251936-9C40-7AD5-7041-DF75836561FA}"/>
              </a:ext>
            </a:extLst>
          </p:cNvPr>
          <p:cNvSpPr txBox="1"/>
          <p:nvPr/>
        </p:nvSpPr>
        <p:spPr>
          <a:xfrm>
            <a:off x="985520" y="7132378"/>
            <a:ext cx="10220960" cy="4154984"/>
          </a:xfrm>
          <a:prstGeom prst="rect">
            <a:avLst/>
          </a:prstGeom>
          <a:noFill/>
        </p:spPr>
        <p:txBody>
          <a:bodyPr wrap="square" rtlCol="0">
            <a:spAutoFit/>
          </a:bodyPr>
          <a:lstStyle/>
          <a:p>
            <a:r>
              <a:rPr lang="en-US" sz="2400" b="0" i="0" dirty="0" err="1">
                <a:solidFill>
                  <a:srgbClr val="ECECEC"/>
                </a:solidFill>
                <a:effectLst/>
                <a:latin typeface="Söhne"/>
              </a:rPr>
              <a:t>MealMate</a:t>
            </a:r>
            <a:r>
              <a:rPr lang="en-US" sz="2400" b="0" i="0" dirty="0">
                <a:solidFill>
                  <a:srgbClr val="ECECEC"/>
                </a:solidFill>
                <a:effectLst/>
                <a:latin typeface="Söhne"/>
              </a:rPr>
              <a:t> aims to address the specific challenges faced by students in managing their meals effectively while living on their own by:</a:t>
            </a:r>
          </a:p>
          <a:p>
            <a:endParaRPr lang="en-US" sz="2400" b="0" i="0" dirty="0">
              <a:solidFill>
                <a:srgbClr val="ECECEC"/>
              </a:solidFill>
              <a:effectLst/>
              <a:latin typeface="Söhne"/>
            </a:endParaRPr>
          </a:p>
          <a:p>
            <a:pPr marL="285750" indent="-285750">
              <a:buFont typeface="Arial" panose="020B0604020202020204" pitchFamily="34" charset="0"/>
              <a:buChar char="•"/>
            </a:pPr>
            <a:r>
              <a:rPr lang="en-US" sz="2400" b="0" i="0" dirty="0">
                <a:solidFill>
                  <a:srgbClr val="ECECEC"/>
                </a:solidFill>
                <a:effectLst/>
                <a:latin typeface="Söhne"/>
              </a:rPr>
              <a:t>allowing students to easily create and store recipes, including details such as ingredients, quantities, serving sizes, and nutritional information.</a:t>
            </a:r>
          </a:p>
          <a:p>
            <a:pPr marL="285750" indent="-285750">
              <a:buFont typeface="Arial" panose="020B0604020202020204" pitchFamily="34" charset="0"/>
              <a:buChar char="•"/>
            </a:pPr>
            <a:endParaRPr lang="en-US" sz="2400" dirty="0">
              <a:solidFill>
                <a:srgbClr val="ECECEC"/>
              </a:solidFill>
              <a:latin typeface="Söhne"/>
            </a:endParaRPr>
          </a:p>
          <a:p>
            <a:pPr marL="285750" indent="-285750">
              <a:buFont typeface="Arial" panose="020B0604020202020204" pitchFamily="34" charset="0"/>
              <a:buChar char="•"/>
            </a:pPr>
            <a:r>
              <a:rPr lang="en-US" sz="2400" b="0" i="0" dirty="0">
                <a:solidFill>
                  <a:srgbClr val="ECECEC"/>
                </a:solidFill>
                <a:effectLst/>
                <a:latin typeface="Söhne"/>
              </a:rPr>
              <a:t>enables students to plan their meals for the week by selecting recipes from their library and scheduling them on a calendar interface.</a:t>
            </a:r>
          </a:p>
          <a:p>
            <a:pPr marL="285750" indent="-285750">
              <a:buFont typeface="Arial" panose="020B0604020202020204" pitchFamily="34" charset="0"/>
              <a:buChar char="•"/>
            </a:pPr>
            <a:endParaRPr lang="en-US" sz="2400" dirty="0">
              <a:solidFill>
                <a:srgbClr val="ECECEC"/>
              </a:solidFill>
              <a:latin typeface="Söhne"/>
            </a:endParaRPr>
          </a:p>
          <a:p>
            <a:pPr marL="285750" indent="-285750">
              <a:buFont typeface="Arial" panose="020B0604020202020204" pitchFamily="34" charset="0"/>
              <a:buChar char="•"/>
            </a:pPr>
            <a:r>
              <a:rPr lang="en-US" sz="2400" b="0" i="0" dirty="0">
                <a:solidFill>
                  <a:srgbClr val="ECECEC"/>
                </a:solidFill>
                <a:effectLst/>
                <a:latin typeface="Söhne"/>
              </a:rPr>
              <a:t>Allow</a:t>
            </a:r>
            <a:r>
              <a:rPr lang="en-US" sz="2400" dirty="0">
                <a:solidFill>
                  <a:srgbClr val="ECECEC"/>
                </a:solidFill>
                <a:latin typeface="Söhne"/>
              </a:rPr>
              <a:t>s them to</a:t>
            </a:r>
            <a:r>
              <a:rPr lang="en-US" sz="2400" b="0" i="0" dirty="0">
                <a:solidFill>
                  <a:srgbClr val="ECECEC"/>
                </a:solidFill>
                <a:effectLst/>
                <a:latin typeface="Söhne"/>
              </a:rPr>
              <a:t> track their daily nutritional intake by comparing their actual consumption against preset targets or customizable goals.</a:t>
            </a:r>
            <a:endParaRPr lang="en-IN" sz="2400" dirty="0"/>
          </a:p>
        </p:txBody>
      </p:sp>
    </p:spTree>
    <p:extLst>
      <p:ext uri="{BB962C8B-B14F-4D97-AF65-F5344CB8AC3E}">
        <p14:creationId xmlns:p14="http://schemas.microsoft.com/office/powerpoint/2010/main" val="1888904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4057EC4-56D6-CBED-3314-7F67C08C05D6}"/>
              </a:ext>
            </a:extLst>
          </p:cNvPr>
          <p:cNvSpPr/>
          <p:nvPr/>
        </p:nvSpPr>
        <p:spPr>
          <a:xfrm>
            <a:off x="0" y="0"/>
            <a:ext cx="12192000" cy="6858000"/>
          </a:xfrm>
          <a:prstGeom prst="rect">
            <a:avLst/>
          </a:prstGeom>
          <a:blipFill>
            <a:blip r:embed="rId2"/>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3F32AAFC-5CD3-352A-8C58-874249CD7CA8}"/>
              </a:ext>
            </a:extLst>
          </p:cNvPr>
          <p:cNvSpPr/>
          <p:nvPr/>
        </p:nvSpPr>
        <p:spPr>
          <a:xfrm>
            <a:off x="0" y="0"/>
            <a:ext cx="12192000" cy="6858000"/>
          </a:xfrm>
          <a:prstGeom prst="rect">
            <a:avLst/>
          </a:prstGeom>
          <a:solidFill>
            <a:schemeClr val="bg2">
              <a:lumMod val="10000"/>
              <a:alpha val="8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9B79D705-2931-7983-6211-DFCF18A2EE0E}"/>
              </a:ext>
            </a:extLst>
          </p:cNvPr>
          <p:cNvSpPr txBox="1"/>
          <p:nvPr/>
        </p:nvSpPr>
        <p:spPr>
          <a:xfrm>
            <a:off x="2829560" y="161558"/>
            <a:ext cx="6268720" cy="769441"/>
          </a:xfrm>
          <a:prstGeom prst="rect">
            <a:avLst/>
          </a:prstGeom>
          <a:noFill/>
        </p:spPr>
        <p:txBody>
          <a:bodyPr wrap="square" rtlCol="0">
            <a:spAutoFit/>
          </a:bodyPr>
          <a:lstStyle/>
          <a:p>
            <a:pPr algn="ctr"/>
            <a:r>
              <a:rPr lang="en-IN" sz="4400" dirty="0">
                <a:solidFill>
                  <a:schemeClr val="bg1"/>
                </a:solidFill>
              </a:rPr>
              <a:t>Scope of the Project</a:t>
            </a:r>
          </a:p>
        </p:txBody>
      </p:sp>
      <p:sp>
        <p:nvSpPr>
          <p:cNvPr id="2" name="TextBox 1">
            <a:extLst>
              <a:ext uri="{FF2B5EF4-FFF2-40B4-BE49-F238E27FC236}">
                <a16:creationId xmlns:a16="http://schemas.microsoft.com/office/drawing/2014/main" id="{0D934AE9-8307-563F-9100-F0288DB74444}"/>
              </a:ext>
            </a:extLst>
          </p:cNvPr>
          <p:cNvSpPr txBox="1"/>
          <p:nvPr/>
        </p:nvSpPr>
        <p:spPr>
          <a:xfrm>
            <a:off x="1087120" y="1859338"/>
            <a:ext cx="10220960" cy="4154984"/>
          </a:xfrm>
          <a:prstGeom prst="rect">
            <a:avLst/>
          </a:prstGeom>
          <a:noFill/>
        </p:spPr>
        <p:txBody>
          <a:bodyPr wrap="square" rtlCol="0">
            <a:spAutoFit/>
          </a:bodyPr>
          <a:lstStyle/>
          <a:p>
            <a:r>
              <a:rPr lang="en-US" sz="2400" b="0" i="0" dirty="0" err="1">
                <a:solidFill>
                  <a:srgbClr val="ECECEC"/>
                </a:solidFill>
                <a:effectLst/>
                <a:latin typeface="Söhne"/>
              </a:rPr>
              <a:t>MealMate</a:t>
            </a:r>
            <a:r>
              <a:rPr lang="en-US" sz="2400" b="0" i="0" dirty="0">
                <a:solidFill>
                  <a:srgbClr val="ECECEC"/>
                </a:solidFill>
                <a:effectLst/>
                <a:latin typeface="Söhne"/>
              </a:rPr>
              <a:t> aims to address the specific challenges faced by students in managing their meals effectively while living on their own by:</a:t>
            </a:r>
          </a:p>
          <a:p>
            <a:endParaRPr lang="en-US" sz="2400" b="0" i="0" dirty="0">
              <a:solidFill>
                <a:srgbClr val="ECECEC"/>
              </a:solidFill>
              <a:effectLst/>
              <a:latin typeface="Söhne"/>
            </a:endParaRPr>
          </a:p>
          <a:p>
            <a:pPr marL="285750" indent="-285750">
              <a:buFont typeface="Arial" panose="020B0604020202020204" pitchFamily="34" charset="0"/>
              <a:buChar char="•"/>
            </a:pPr>
            <a:r>
              <a:rPr lang="en-US" sz="2400" b="0" i="0" dirty="0">
                <a:solidFill>
                  <a:srgbClr val="ECECEC"/>
                </a:solidFill>
                <a:effectLst/>
                <a:latin typeface="Söhne"/>
              </a:rPr>
              <a:t>allowing students to easily create and store recipes, including details such as ingredients, quantities, serving sizes, and nutritional information.</a:t>
            </a:r>
          </a:p>
          <a:p>
            <a:pPr marL="285750" indent="-285750">
              <a:buFont typeface="Arial" panose="020B0604020202020204" pitchFamily="34" charset="0"/>
              <a:buChar char="•"/>
            </a:pPr>
            <a:endParaRPr lang="en-US" sz="2400" dirty="0">
              <a:solidFill>
                <a:srgbClr val="ECECEC"/>
              </a:solidFill>
              <a:latin typeface="Söhne"/>
            </a:endParaRPr>
          </a:p>
          <a:p>
            <a:pPr marL="285750" indent="-285750">
              <a:buFont typeface="Arial" panose="020B0604020202020204" pitchFamily="34" charset="0"/>
              <a:buChar char="•"/>
            </a:pPr>
            <a:r>
              <a:rPr lang="en-US" sz="2400" b="0" i="0" dirty="0">
                <a:solidFill>
                  <a:srgbClr val="ECECEC"/>
                </a:solidFill>
                <a:effectLst/>
                <a:latin typeface="Söhne"/>
              </a:rPr>
              <a:t>enables students to plan their meals for the week by selecting recipes from their library and scheduling them on a calendar interface.</a:t>
            </a:r>
          </a:p>
          <a:p>
            <a:pPr marL="285750" indent="-285750">
              <a:buFont typeface="Arial" panose="020B0604020202020204" pitchFamily="34" charset="0"/>
              <a:buChar char="•"/>
            </a:pPr>
            <a:endParaRPr lang="en-US" sz="2400" dirty="0">
              <a:solidFill>
                <a:srgbClr val="ECECEC"/>
              </a:solidFill>
              <a:latin typeface="Söhne"/>
            </a:endParaRPr>
          </a:p>
          <a:p>
            <a:pPr marL="285750" indent="-285750">
              <a:buFont typeface="Arial" panose="020B0604020202020204" pitchFamily="34" charset="0"/>
              <a:buChar char="•"/>
            </a:pPr>
            <a:r>
              <a:rPr lang="en-US" sz="2400" b="0" i="0" dirty="0">
                <a:solidFill>
                  <a:srgbClr val="ECECEC"/>
                </a:solidFill>
                <a:effectLst/>
                <a:latin typeface="Söhne"/>
              </a:rPr>
              <a:t>Allow</a:t>
            </a:r>
            <a:r>
              <a:rPr lang="en-US" sz="2400" dirty="0">
                <a:solidFill>
                  <a:srgbClr val="ECECEC"/>
                </a:solidFill>
                <a:latin typeface="Söhne"/>
              </a:rPr>
              <a:t>s them to</a:t>
            </a:r>
            <a:r>
              <a:rPr lang="en-US" sz="2400" b="0" i="0" dirty="0">
                <a:solidFill>
                  <a:srgbClr val="ECECEC"/>
                </a:solidFill>
                <a:effectLst/>
                <a:latin typeface="Söhne"/>
              </a:rPr>
              <a:t> track their daily nutritional intake by comparing their actual consumption against preset targets or customizable goals.</a:t>
            </a:r>
            <a:endParaRPr lang="en-IN" sz="2400" dirty="0"/>
          </a:p>
        </p:txBody>
      </p:sp>
    </p:spTree>
    <p:extLst>
      <p:ext uri="{BB962C8B-B14F-4D97-AF65-F5344CB8AC3E}">
        <p14:creationId xmlns:p14="http://schemas.microsoft.com/office/powerpoint/2010/main" val="2329629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A0EB6-1EDF-AD45-FE5D-2C112223D0EA}"/>
              </a:ext>
            </a:extLst>
          </p:cNvPr>
          <p:cNvSpPr>
            <a:spLocks noGrp="1"/>
          </p:cNvSpPr>
          <p:nvPr>
            <p:ph type="title"/>
          </p:nvPr>
        </p:nvSpPr>
        <p:spPr/>
        <p:txBody>
          <a:bodyPr/>
          <a:lstStyle/>
          <a:p>
            <a:r>
              <a:rPr lang="en-IN" dirty="0"/>
              <a:t>Architectural Design</a:t>
            </a:r>
          </a:p>
        </p:txBody>
      </p:sp>
      <p:sp>
        <p:nvSpPr>
          <p:cNvPr id="3" name="Content Placeholder 2">
            <a:extLst>
              <a:ext uri="{FF2B5EF4-FFF2-40B4-BE49-F238E27FC236}">
                <a16:creationId xmlns:a16="http://schemas.microsoft.com/office/drawing/2014/main" id="{AB60CB5C-1120-9D3D-31B2-679A2761C946}"/>
              </a:ext>
            </a:extLst>
          </p:cNvPr>
          <p:cNvSpPr>
            <a:spLocks noGrp="1"/>
          </p:cNvSpPr>
          <p:nvPr>
            <p:ph idx="1"/>
          </p:nvPr>
        </p:nvSpPr>
        <p:spPr/>
        <p:txBody>
          <a:bodyPr>
            <a:normAutofit lnSpcReduction="10000"/>
          </a:bodyPr>
          <a:lstStyle/>
          <a:p>
            <a:pPr>
              <a:lnSpc>
                <a:spcPct val="150000"/>
              </a:lnSpc>
            </a:pPr>
            <a:r>
              <a:rPr lang="en-US" dirty="0" err="1"/>
              <a:t>MealMate</a:t>
            </a:r>
            <a:r>
              <a:rPr lang="en-US" dirty="0"/>
              <a:t> is designed as a Java-based GUI application structured around modular components for user management, recipe management, meal planning, and nutritional tracking. Initially, the application utilizes a file-based storage system, such as CSV, for data storage, with potential for integration with an SQL database in the future. The user interface offers intuitive navigation, featuring screens for registration, login, recipe management, meal planning, grocery list generation, and nutritional tracking.</a:t>
            </a:r>
            <a:endParaRPr lang="en-IN" dirty="0"/>
          </a:p>
        </p:txBody>
      </p:sp>
    </p:spTree>
    <p:extLst>
      <p:ext uri="{BB962C8B-B14F-4D97-AF65-F5344CB8AC3E}">
        <p14:creationId xmlns:p14="http://schemas.microsoft.com/office/powerpoint/2010/main" val="1071307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560FDA2-D230-E040-141F-B7BF08FB3277}"/>
              </a:ext>
            </a:extLst>
          </p:cNvPr>
          <p:cNvSpPr txBox="1"/>
          <p:nvPr/>
        </p:nvSpPr>
        <p:spPr>
          <a:xfrm>
            <a:off x="670560" y="212954"/>
            <a:ext cx="6421120" cy="1107996"/>
          </a:xfrm>
          <a:prstGeom prst="rect">
            <a:avLst/>
          </a:prstGeom>
          <a:noFill/>
        </p:spPr>
        <p:txBody>
          <a:bodyPr wrap="square" rtlCol="0">
            <a:spAutoFit/>
          </a:bodyPr>
          <a:lstStyle/>
          <a:p>
            <a:pPr algn="ctr"/>
            <a:r>
              <a:rPr lang="en-IN" sz="6600" dirty="0"/>
              <a:t>Detailed Design</a:t>
            </a:r>
          </a:p>
        </p:txBody>
      </p:sp>
      <p:pic>
        <p:nvPicPr>
          <p:cNvPr id="7" name="Picture 6">
            <a:extLst>
              <a:ext uri="{FF2B5EF4-FFF2-40B4-BE49-F238E27FC236}">
                <a16:creationId xmlns:a16="http://schemas.microsoft.com/office/drawing/2014/main" id="{C26E774A-974E-180B-861C-16D76CA219F9}"/>
              </a:ext>
            </a:extLst>
          </p:cNvPr>
          <p:cNvPicPr>
            <a:picLocks noChangeAspect="1"/>
          </p:cNvPicPr>
          <p:nvPr/>
        </p:nvPicPr>
        <p:blipFill>
          <a:blip r:embed="rId2"/>
          <a:stretch>
            <a:fillRect/>
          </a:stretch>
        </p:blipFill>
        <p:spPr>
          <a:xfrm>
            <a:off x="1717675" y="1320950"/>
            <a:ext cx="8756649" cy="5150970"/>
          </a:xfrm>
          <a:prstGeom prst="rect">
            <a:avLst/>
          </a:prstGeom>
        </p:spPr>
      </p:pic>
    </p:spTree>
    <p:extLst>
      <p:ext uri="{BB962C8B-B14F-4D97-AF65-F5344CB8AC3E}">
        <p14:creationId xmlns:p14="http://schemas.microsoft.com/office/powerpoint/2010/main" val="21898108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1D0EA5-E87F-4AFA-0B92-32CD4142AB3A}"/>
              </a:ext>
            </a:extLst>
          </p:cNvPr>
          <p:cNvSpPr txBox="1"/>
          <p:nvPr/>
        </p:nvSpPr>
        <p:spPr>
          <a:xfrm>
            <a:off x="672352" y="1237129"/>
            <a:ext cx="5423648" cy="1463606"/>
          </a:xfrm>
          <a:prstGeom prst="rect">
            <a:avLst/>
          </a:prstGeom>
          <a:noFill/>
        </p:spPr>
        <p:txBody>
          <a:bodyPr wrap="square" rtlCol="0">
            <a:spAutoFit/>
          </a:bodyPr>
          <a:lstStyle/>
          <a:p>
            <a:pPr>
              <a:lnSpc>
                <a:spcPct val="107000"/>
              </a:lnSpc>
              <a:spcAft>
                <a:spcPts val="800"/>
              </a:spcAft>
            </a:pPr>
            <a:r>
              <a:rPr lang="en-IN" sz="1800" b="1" kern="100" dirty="0">
                <a:effectLst/>
                <a:latin typeface="Aptos" panose="020B0004020202020204" pitchFamily="34" charset="0"/>
                <a:ea typeface="Aptos" panose="020B0004020202020204" pitchFamily="34" charset="0"/>
                <a:cs typeface="Kartika" panose="02020503030404060203" pitchFamily="18" charset="0"/>
              </a:rPr>
              <a:t>User Interface:</a:t>
            </a:r>
            <a:endParaRPr lang="en-IN" sz="1800" kern="100" dirty="0">
              <a:effectLst/>
              <a:latin typeface="Aptos" panose="020B0004020202020204" pitchFamily="34" charset="0"/>
              <a:ea typeface="Aptos" panose="020B0004020202020204" pitchFamily="34" charset="0"/>
              <a:cs typeface="Kartika" panose="02020503030404060203" pitchFamily="18" charset="0"/>
            </a:endParaRPr>
          </a:p>
          <a:p>
            <a:pPr>
              <a:lnSpc>
                <a:spcPct val="107000"/>
              </a:lnSpc>
              <a:spcAft>
                <a:spcPts val="800"/>
              </a:spcAft>
            </a:pPr>
            <a:r>
              <a:rPr lang="en-IN" sz="1800" kern="100" dirty="0">
                <a:effectLst/>
                <a:latin typeface="Aptos" panose="020B0004020202020204" pitchFamily="34" charset="0"/>
                <a:ea typeface="Aptos" panose="020B0004020202020204" pitchFamily="34" charset="0"/>
                <a:cs typeface="Kartika" panose="02020503030404060203" pitchFamily="18" charset="0"/>
              </a:rPr>
              <a:t>The user interface is designed using JavaFX, ensuring compatibility across different platforms and devices.</a:t>
            </a:r>
          </a:p>
          <a:p>
            <a:endParaRPr lang="en-IN" dirty="0"/>
          </a:p>
        </p:txBody>
      </p:sp>
      <p:sp>
        <p:nvSpPr>
          <p:cNvPr id="4" name="TextBox 3">
            <a:extLst>
              <a:ext uri="{FF2B5EF4-FFF2-40B4-BE49-F238E27FC236}">
                <a16:creationId xmlns:a16="http://schemas.microsoft.com/office/drawing/2014/main" id="{1C7CD3D4-CF94-B76A-4809-B5DCA4A24983}"/>
              </a:ext>
            </a:extLst>
          </p:cNvPr>
          <p:cNvSpPr txBox="1"/>
          <p:nvPr/>
        </p:nvSpPr>
        <p:spPr>
          <a:xfrm>
            <a:off x="5719483" y="4685412"/>
            <a:ext cx="5836024" cy="1370247"/>
          </a:xfrm>
          <a:prstGeom prst="rect">
            <a:avLst/>
          </a:prstGeom>
          <a:noFill/>
        </p:spPr>
        <p:txBody>
          <a:bodyPr wrap="square">
            <a:spAutoFit/>
          </a:bodyPr>
          <a:lstStyle/>
          <a:p>
            <a:pPr>
              <a:lnSpc>
                <a:spcPct val="107000"/>
              </a:lnSpc>
              <a:spcAft>
                <a:spcPts val="800"/>
              </a:spcAft>
            </a:pPr>
            <a:r>
              <a:rPr lang="en-IN" sz="1800" b="1" kern="100" dirty="0">
                <a:effectLst/>
                <a:latin typeface="Aptos" panose="020B0004020202020204" pitchFamily="34" charset="0"/>
                <a:ea typeface="Aptos" panose="020B0004020202020204" pitchFamily="34" charset="0"/>
                <a:cs typeface="Kartika" panose="02020503030404060203" pitchFamily="18" charset="0"/>
              </a:rPr>
              <a:t>Data Storage:</a:t>
            </a:r>
          </a:p>
          <a:p>
            <a:pPr>
              <a:lnSpc>
                <a:spcPct val="107000"/>
              </a:lnSpc>
              <a:spcAft>
                <a:spcPts val="800"/>
              </a:spcAft>
            </a:pPr>
            <a:r>
              <a:rPr lang="en-IN" sz="1800" dirty="0" err="1">
                <a:effectLst/>
                <a:latin typeface="Aptos" panose="020B0004020202020204" pitchFamily="34" charset="0"/>
                <a:ea typeface="Aptos" panose="020B0004020202020204" pitchFamily="34" charset="0"/>
                <a:cs typeface="Kartika" panose="02020503030404060203" pitchFamily="18" charset="0"/>
              </a:rPr>
              <a:t>MealMate</a:t>
            </a:r>
            <a:r>
              <a:rPr lang="en-IN" sz="1800" dirty="0">
                <a:effectLst/>
                <a:latin typeface="Aptos" panose="020B0004020202020204" pitchFamily="34" charset="0"/>
                <a:ea typeface="Aptos" panose="020B0004020202020204" pitchFamily="34" charset="0"/>
                <a:cs typeface="Kartika" panose="02020503030404060203" pitchFamily="18" charset="0"/>
              </a:rPr>
              <a:t> utilizes a file-based storage system (e.g., CSV, TXT) for storing recipe information, scheduled meals, and nutritional data.</a:t>
            </a:r>
            <a:endParaRPr lang="en-IN" sz="1800" kern="100" dirty="0">
              <a:effectLst/>
              <a:latin typeface="Aptos" panose="020B0004020202020204" pitchFamily="34" charset="0"/>
              <a:ea typeface="Aptos" panose="020B0004020202020204" pitchFamily="34" charset="0"/>
              <a:cs typeface="Kartika" panose="02020503030404060203" pitchFamily="18" charset="0"/>
            </a:endParaRPr>
          </a:p>
        </p:txBody>
      </p:sp>
    </p:spTree>
    <p:extLst>
      <p:ext uri="{BB962C8B-B14F-4D97-AF65-F5344CB8AC3E}">
        <p14:creationId xmlns:p14="http://schemas.microsoft.com/office/powerpoint/2010/main" val="9790788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83619F4-018A-81B9-1B24-63DD96D0883E}"/>
              </a:ext>
            </a:extLst>
          </p:cNvPr>
          <p:cNvSpPr txBox="1"/>
          <p:nvPr/>
        </p:nvSpPr>
        <p:spPr>
          <a:xfrm>
            <a:off x="502023" y="188259"/>
            <a:ext cx="6499412" cy="923330"/>
          </a:xfrm>
          <a:prstGeom prst="rect">
            <a:avLst/>
          </a:prstGeom>
          <a:noFill/>
        </p:spPr>
        <p:txBody>
          <a:bodyPr wrap="square" rtlCol="0">
            <a:spAutoFit/>
          </a:bodyPr>
          <a:lstStyle/>
          <a:p>
            <a:r>
              <a:rPr lang="en-IN" sz="5400" dirty="0"/>
              <a:t>Core Functionalities:</a:t>
            </a:r>
          </a:p>
        </p:txBody>
      </p:sp>
      <p:sp>
        <p:nvSpPr>
          <p:cNvPr id="3" name="TextBox 2">
            <a:extLst>
              <a:ext uri="{FF2B5EF4-FFF2-40B4-BE49-F238E27FC236}">
                <a16:creationId xmlns:a16="http://schemas.microsoft.com/office/drawing/2014/main" id="{42DB2AEC-B394-83FC-0706-B71E5129D30D}"/>
              </a:ext>
            </a:extLst>
          </p:cNvPr>
          <p:cNvSpPr txBox="1"/>
          <p:nvPr/>
        </p:nvSpPr>
        <p:spPr>
          <a:xfrm>
            <a:off x="744071" y="1469775"/>
            <a:ext cx="6257364" cy="646331"/>
          </a:xfrm>
          <a:prstGeom prst="rect">
            <a:avLst/>
          </a:prstGeom>
          <a:noFill/>
        </p:spPr>
        <p:txBody>
          <a:bodyPr wrap="square" rtlCol="0">
            <a:spAutoFit/>
          </a:bodyPr>
          <a:lstStyle/>
          <a:p>
            <a:r>
              <a:rPr lang="en-IN" sz="1800" b="1">
                <a:effectLst/>
                <a:latin typeface="Aptos" panose="020B0004020202020204" pitchFamily="34" charset="0"/>
                <a:ea typeface="Aptos" panose="020B0004020202020204" pitchFamily="34" charset="0"/>
                <a:cs typeface="Kartika" panose="02020503030404060203" pitchFamily="18" charset="0"/>
              </a:rPr>
              <a:t>Recipe Management:</a:t>
            </a:r>
            <a:r>
              <a:rPr lang="en-IN" sz="1800">
                <a:effectLst/>
                <a:latin typeface="Aptos" panose="020B0004020202020204" pitchFamily="34" charset="0"/>
                <a:ea typeface="Aptos" panose="020B0004020202020204" pitchFamily="34" charset="0"/>
                <a:cs typeface="Kartika" panose="02020503030404060203" pitchFamily="18" charset="0"/>
              </a:rPr>
              <a:t> Users can create, view, update, and delete recipes through a dedicated interface. </a:t>
            </a:r>
            <a:endParaRPr lang="en-IN" dirty="0"/>
          </a:p>
        </p:txBody>
      </p:sp>
      <p:sp>
        <p:nvSpPr>
          <p:cNvPr id="4" name="TextBox 3">
            <a:extLst>
              <a:ext uri="{FF2B5EF4-FFF2-40B4-BE49-F238E27FC236}">
                <a16:creationId xmlns:a16="http://schemas.microsoft.com/office/drawing/2014/main" id="{1C0A6BBE-5987-6E42-72C1-4FC4699BB7C0}"/>
              </a:ext>
            </a:extLst>
          </p:cNvPr>
          <p:cNvSpPr txBox="1"/>
          <p:nvPr/>
        </p:nvSpPr>
        <p:spPr>
          <a:xfrm>
            <a:off x="5522259" y="2474292"/>
            <a:ext cx="6257364" cy="923330"/>
          </a:xfrm>
          <a:prstGeom prst="rect">
            <a:avLst/>
          </a:prstGeom>
          <a:noFill/>
        </p:spPr>
        <p:txBody>
          <a:bodyPr wrap="square" rtlCol="0">
            <a:spAutoFit/>
          </a:bodyPr>
          <a:lstStyle/>
          <a:p>
            <a:r>
              <a:rPr lang="en-IN" sz="1800" b="1" dirty="0">
                <a:effectLst/>
                <a:latin typeface="Aptos" panose="020B0004020202020204" pitchFamily="34" charset="0"/>
                <a:ea typeface="Aptos" panose="020B0004020202020204" pitchFamily="34" charset="0"/>
                <a:cs typeface="Kartika" panose="02020503030404060203" pitchFamily="18" charset="0"/>
              </a:rPr>
              <a:t>Meal Planning:</a:t>
            </a:r>
            <a:r>
              <a:rPr lang="en-IN" sz="1800" dirty="0">
                <a:effectLst/>
                <a:latin typeface="Aptos" panose="020B0004020202020204" pitchFamily="34" charset="0"/>
                <a:ea typeface="Aptos" panose="020B0004020202020204" pitchFamily="34" charset="0"/>
                <a:cs typeface="Kartika" panose="02020503030404060203" pitchFamily="18" charset="0"/>
              </a:rPr>
              <a:t> Meal planning is facilitated through a calendar interface, where users can schedule meals for each day of the week. </a:t>
            </a:r>
            <a:endParaRPr lang="en-IN" dirty="0"/>
          </a:p>
        </p:txBody>
      </p:sp>
      <p:sp>
        <p:nvSpPr>
          <p:cNvPr id="6" name="TextBox 5">
            <a:extLst>
              <a:ext uri="{FF2B5EF4-FFF2-40B4-BE49-F238E27FC236}">
                <a16:creationId xmlns:a16="http://schemas.microsoft.com/office/drawing/2014/main" id="{737B2D12-42D4-A224-6FD8-65092BB20FAE}"/>
              </a:ext>
            </a:extLst>
          </p:cNvPr>
          <p:cNvSpPr txBox="1"/>
          <p:nvPr/>
        </p:nvSpPr>
        <p:spPr>
          <a:xfrm>
            <a:off x="744071" y="3819569"/>
            <a:ext cx="5351929" cy="923330"/>
          </a:xfrm>
          <a:prstGeom prst="rect">
            <a:avLst/>
          </a:prstGeom>
          <a:noFill/>
        </p:spPr>
        <p:txBody>
          <a:bodyPr wrap="square">
            <a:spAutoFit/>
          </a:bodyPr>
          <a:lstStyle/>
          <a:p>
            <a:r>
              <a:rPr lang="en-IN" sz="1800" b="1" dirty="0">
                <a:effectLst/>
                <a:latin typeface="Aptos" panose="020B0004020202020204" pitchFamily="34" charset="0"/>
                <a:ea typeface="Aptos" panose="020B0004020202020204" pitchFamily="34" charset="0"/>
                <a:cs typeface="Kartika" panose="02020503030404060203" pitchFamily="18" charset="0"/>
              </a:rPr>
              <a:t>Grocery List Generation:</a:t>
            </a:r>
            <a:r>
              <a:rPr lang="en-IN" sz="1800" dirty="0">
                <a:effectLst/>
                <a:latin typeface="Aptos" panose="020B0004020202020204" pitchFamily="34" charset="0"/>
                <a:ea typeface="Aptos" panose="020B0004020202020204" pitchFamily="34" charset="0"/>
                <a:cs typeface="Kartika" panose="02020503030404060203" pitchFamily="18" charset="0"/>
              </a:rPr>
              <a:t> </a:t>
            </a:r>
            <a:r>
              <a:rPr lang="en-IN" sz="1800" dirty="0" err="1">
                <a:effectLst/>
                <a:latin typeface="Aptos" panose="020B0004020202020204" pitchFamily="34" charset="0"/>
                <a:ea typeface="Aptos" panose="020B0004020202020204" pitchFamily="34" charset="0"/>
                <a:cs typeface="Kartika" panose="02020503030404060203" pitchFamily="18" charset="0"/>
              </a:rPr>
              <a:t>MealMate</a:t>
            </a:r>
            <a:r>
              <a:rPr lang="en-IN" sz="1800" dirty="0">
                <a:effectLst/>
                <a:latin typeface="Aptos" panose="020B0004020202020204" pitchFamily="34" charset="0"/>
                <a:ea typeface="Aptos" panose="020B0004020202020204" pitchFamily="34" charset="0"/>
                <a:cs typeface="Kartika" panose="02020503030404060203" pitchFamily="18" charset="0"/>
              </a:rPr>
              <a:t> automatically generates a grocery list containing all the required ingredients, quantities, and estimated prices. </a:t>
            </a:r>
            <a:endParaRPr lang="en-IN" dirty="0"/>
          </a:p>
        </p:txBody>
      </p:sp>
      <p:sp>
        <p:nvSpPr>
          <p:cNvPr id="8" name="TextBox 7">
            <a:extLst>
              <a:ext uri="{FF2B5EF4-FFF2-40B4-BE49-F238E27FC236}">
                <a16:creationId xmlns:a16="http://schemas.microsoft.com/office/drawing/2014/main" id="{CFBC67B2-0186-A6DD-69C4-E4251CD480E3}"/>
              </a:ext>
            </a:extLst>
          </p:cNvPr>
          <p:cNvSpPr txBox="1"/>
          <p:nvPr/>
        </p:nvSpPr>
        <p:spPr>
          <a:xfrm>
            <a:off x="5522259" y="5096618"/>
            <a:ext cx="6096000" cy="923330"/>
          </a:xfrm>
          <a:prstGeom prst="rect">
            <a:avLst/>
          </a:prstGeom>
          <a:noFill/>
        </p:spPr>
        <p:txBody>
          <a:bodyPr wrap="square">
            <a:spAutoFit/>
          </a:bodyPr>
          <a:lstStyle/>
          <a:p>
            <a:r>
              <a:rPr lang="en-IN" sz="1800" b="1" dirty="0">
                <a:effectLst/>
                <a:latin typeface="Aptos" panose="020B0004020202020204" pitchFamily="34" charset="0"/>
                <a:ea typeface="Aptos" panose="020B0004020202020204" pitchFamily="34" charset="0"/>
                <a:cs typeface="Kartika" panose="02020503030404060203" pitchFamily="18" charset="0"/>
              </a:rPr>
              <a:t>Nutritional Tracking:</a:t>
            </a:r>
            <a:r>
              <a:rPr lang="en-IN" sz="1800" dirty="0">
                <a:effectLst/>
                <a:latin typeface="Aptos" panose="020B0004020202020204" pitchFamily="34" charset="0"/>
                <a:ea typeface="Aptos" panose="020B0004020202020204" pitchFamily="34" charset="0"/>
                <a:cs typeface="Kartika" panose="02020503030404060203" pitchFamily="18" charset="0"/>
              </a:rPr>
              <a:t> The application calculates the nutritional information for each recipe based on its ingredients. </a:t>
            </a:r>
            <a:endParaRPr lang="en-IN" dirty="0"/>
          </a:p>
        </p:txBody>
      </p:sp>
    </p:spTree>
    <p:extLst>
      <p:ext uri="{BB962C8B-B14F-4D97-AF65-F5344CB8AC3E}">
        <p14:creationId xmlns:p14="http://schemas.microsoft.com/office/powerpoint/2010/main" val="14220141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A802847-6B00-47E5-AFBD-C4D42EA568C8}"/>
              </a:ext>
            </a:extLst>
          </p:cNvPr>
          <p:cNvSpPr/>
          <p:nvPr/>
        </p:nvSpPr>
        <p:spPr>
          <a:xfrm>
            <a:off x="558553" y="2181316"/>
            <a:ext cx="5061012" cy="3234062"/>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9" name="Rectangle 8">
            <a:extLst>
              <a:ext uri="{FF2B5EF4-FFF2-40B4-BE49-F238E27FC236}">
                <a16:creationId xmlns:a16="http://schemas.microsoft.com/office/drawing/2014/main" id="{3CDB8D17-54E3-10F6-7EFE-B89F22503EFE}"/>
              </a:ext>
            </a:extLst>
          </p:cNvPr>
          <p:cNvSpPr/>
          <p:nvPr/>
        </p:nvSpPr>
        <p:spPr>
          <a:xfrm>
            <a:off x="5984290" y="2187603"/>
            <a:ext cx="5068409" cy="322259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5" name="Title 4">
            <a:extLst>
              <a:ext uri="{FF2B5EF4-FFF2-40B4-BE49-F238E27FC236}">
                <a16:creationId xmlns:a16="http://schemas.microsoft.com/office/drawing/2014/main" id="{8D23A48C-FE74-4FDB-0F18-D7A0FF592518}"/>
              </a:ext>
            </a:extLst>
          </p:cNvPr>
          <p:cNvSpPr>
            <a:spLocks noGrp="1"/>
          </p:cNvSpPr>
          <p:nvPr>
            <p:ph type="title"/>
          </p:nvPr>
        </p:nvSpPr>
        <p:spPr/>
        <p:txBody>
          <a:bodyPr/>
          <a:lstStyle/>
          <a:p>
            <a:r>
              <a:rPr lang="en-IN" dirty="0"/>
              <a:t>Algorithms</a:t>
            </a:r>
          </a:p>
        </p:txBody>
      </p:sp>
      <p:sp>
        <p:nvSpPr>
          <p:cNvPr id="6" name="Content Placeholder 5">
            <a:extLst>
              <a:ext uri="{FF2B5EF4-FFF2-40B4-BE49-F238E27FC236}">
                <a16:creationId xmlns:a16="http://schemas.microsoft.com/office/drawing/2014/main" id="{6989AD4A-3223-6778-86D1-36894519DB43}"/>
              </a:ext>
            </a:extLst>
          </p:cNvPr>
          <p:cNvSpPr>
            <a:spLocks noGrp="1"/>
          </p:cNvSpPr>
          <p:nvPr>
            <p:ph idx="1"/>
          </p:nvPr>
        </p:nvSpPr>
        <p:spPr>
          <a:xfrm>
            <a:off x="558553" y="1642369"/>
            <a:ext cx="5238565" cy="4305670"/>
          </a:xfrm>
        </p:spPr>
        <p:txBody>
          <a:bodyPr/>
          <a:lstStyle/>
          <a:p>
            <a:r>
              <a:rPr lang="en-IN" dirty="0"/>
              <a:t>Meal Planning Algorithm:</a:t>
            </a:r>
            <a:endParaRPr lang="en-IN" sz="1600" dirty="0"/>
          </a:p>
          <a:p>
            <a:pPr marL="0" indent="0">
              <a:buNone/>
            </a:pPr>
            <a:r>
              <a:rPr lang="en-IN" sz="1600" dirty="0"/>
              <a:t>function </a:t>
            </a:r>
            <a:r>
              <a:rPr lang="en-IN" sz="1600" dirty="0" err="1"/>
              <a:t>calculateMealNutrition</a:t>
            </a:r>
            <a:r>
              <a:rPr lang="en-IN" sz="1600" dirty="0"/>
              <a:t>(</a:t>
            </a:r>
            <a:r>
              <a:rPr lang="en-IN" sz="1600" dirty="0" err="1"/>
              <a:t>recipeList</a:t>
            </a:r>
            <a:r>
              <a:rPr lang="en-IN" sz="1600" dirty="0"/>
              <a:t>, servings):</a:t>
            </a:r>
          </a:p>
          <a:p>
            <a:pPr marL="0" indent="0">
              <a:buNone/>
            </a:pPr>
            <a:r>
              <a:rPr lang="en-IN" sz="1600" dirty="0"/>
              <a:t>    Initialize empty nutrition object</a:t>
            </a:r>
          </a:p>
          <a:p>
            <a:pPr marL="0" indent="0">
              <a:buNone/>
            </a:pPr>
            <a:r>
              <a:rPr lang="en-IN" sz="1600" dirty="0"/>
              <a:t>    For each recipe in </a:t>
            </a:r>
            <a:r>
              <a:rPr lang="en-IN" sz="1600" dirty="0" err="1"/>
              <a:t>recipeList</a:t>
            </a:r>
            <a:r>
              <a:rPr lang="en-IN" sz="1600" dirty="0"/>
              <a:t>:</a:t>
            </a:r>
          </a:p>
          <a:p>
            <a:pPr marL="0" indent="0">
              <a:buNone/>
            </a:pPr>
            <a:r>
              <a:rPr lang="en-IN" sz="1600" dirty="0"/>
              <a:t>        Retrieve recipe nutrition information</a:t>
            </a:r>
          </a:p>
          <a:p>
            <a:pPr marL="0" indent="0">
              <a:buNone/>
            </a:pPr>
            <a:r>
              <a:rPr lang="en-IN" sz="1600" dirty="0"/>
              <a:t>        Scale recipe nutrition by servings</a:t>
            </a:r>
          </a:p>
          <a:p>
            <a:pPr marL="0" indent="0">
              <a:buNone/>
            </a:pPr>
            <a:r>
              <a:rPr lang="en-IN" sz="1600" dirty="0"/>
              <a:t>        Add scaled nutrition to meal nutrition object</a:t>
            </a:r>
          </a:p>
          <a:p>
            <a:pPr marL="0" indent="0">
              <a:buNone/>
            </a:pPr>
            <a:r>
              <a:rPr lang="en-IN" sz="1600" dirty="0"/>
              <a:t>    Return meal nutrition</a:t>
            </a:r>
          </a:p>
          <a:p>
            <a:pPr marL="0" indent="0">
              <a:buNone/>
            </a:pPr>
            <a:endParaRPr lang="en-IN" dirty="0"/>
          </a:p>
          <a:p>
            <a:pPr marL="0" indent="0">
              <a:buNone/>
            </a:pPr>
            <a:endParaRPr lang="en-IN" dirty="0"/>
          </a:p>
        </p:txBody>
      </p:sp>
      <p:sp>
        <p:nvSpPr>
          <p:cNvPr id="8" name="Content Placeholder 5">
            <a:extLst>
              <a:ext uri="{FF2B5EF4-FFF2-40B4-BE49-F238E27FC236}">
                <a16:creationId xmlns:a16="http://schemas.microsoft.com/office/drawing/2014/main" id="{252F03CC-3A47-B6F2-6940-6071B2B2C081}"/>
              </a:ext>
            </a:extLst>
          </p:cNvPr>
          <p:cNvSpPr txBox="1">
            <a:spLocks/>
          </p:cNvSpPr>
          <p:nvPr/>
        </p:nvSpPr>
        <p:spPr>
          <a:xfrm>
            <a:off x="5984290" y="1642369"/>
            <a:ext cx="5559640" cy="4557944"/>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Font typeface="Arial" panose="020B0604020202020204" pitchFamily="34" charset="0"/>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9pPr>
          </a:lstStyle>
          <a:p>
            <a:r>
              <a:rPr lang="en-IN"/>
              <a:t>Grocery </a:t>
            </a:r>
            <a:r>
              <a:rPr lang="en-IN" dirty="0"/>
              <a:t>List Generation Algorithm:</a:t>
            </a:r>
          </a:p>
          <a:p>
            <a:pPr marL="0" indent="0">
              <a:buFont typeface="Arial" panose="020B0604020202020204" pitchFamily="34" charset="0"/>
              <a:buNone/>
            </a:pPr>
            <a:r>
              <a:rPr lang="en-IN" sz="1600" dirty="0"/>
              <a:t>function </a:t>
            </a:r>
            <a:r>
              <a:rPr lang="en-IN" sz="1600" dirty="0" err="1"/>
              <a:t>generateGroceryList</a:t>
            </a:r>
            <a:r>
              <a:rPr lang="en-IN" sz="1600" dirty="0"/>
              <a:t>(</a:t>
            </a:r>
            <a:r>
              <a:rPr lang="en-IN" sz="1600" dirty="0" err="1"/>
              <a:t>mealPlan</a:t>
            </a:r>
            <a:r>
              <a:rPr lang="en-IN" sz="1600" dirty="0"/>
              <a:t>, </a:t>
            </a:r>
            <a:r>
              <a:rPr lang="en-IN" sz="1600" dirty="0" err="1"/>
              <a:t>pantryItems</a:t>
            </a:r>
            <a:r>
              <a:rPr lang="en-IN" sz="1600" dirty="0"/>
              <a:t>):</a:t>
            </a:r>
          </a:p>
          <a:p>
            <a:pPr marL="0" indent="0">
              <a:buFont typeface="Arial" panose="020B0604020202020204" pitchFamily="34" charset="0"/>
              <a:buNone/>
            </a:pPr>
            <a:r>
              <a:rPr lang="en-IN" sz="1600" dirty="0"/>
              <a:t>    Initialize empty grocery list</a:t>
            </a:r>
          </a:p>
          <a:p>
            <a:pPr marL="0" indent="0">
              <a:buFont typeface="Arial" panose="020B0604020202020204" pitchFamily="34" charset="0"/>
              <a:buNone/>
            </a:pPr>
            <a:r>
              <a:rPr lang="en-IN" sz="1600" dirty="0"/>
              <a:t>    For each meal in </a:t>
            </a:r>
            <a:r>
              <a:rPr lang="en-IN" sz="1600" dirty="0" err="1"/>
              <a:t>mealPlan</a:t>
            </a:r>
            <a:r>
              <a:rPr lang="en-IN" sz="1600" dirty="0"/>
              <a:t>:</a:t>
            </a:r>
          </a:p>
          <a:p>
            <a:pPr marL="0" indent="0">
              <a:buFont typeface="Arial" panose="020B0604020202020204" pitchFamily="34" charset="0"/>
              <a:buNone/>
            </a:pPr>
            <a:r>
              <a:rPr lang="en-IN" sz="1600" dirty="0"/>
              <a:t>        For each ingredient in meal:</a:t>
            </a:r>
          </a:p>
          <a:p>
            <a:pPr marL="0" indent="0">
              <a:buFont typeface="Arial" panose="020B0604020202020204" pitchFamily="34" charset="0"/>
              <a:buNone/>
            </a:pPr>
            <a:r>
              <a:rPr lang="en-IN" sz="1600" dirty="0"/>
              <a:t>            If ingredient not in </a:t>
            </a:r>
            <a:r>
              <a:rPr lang="en-IN" sz="1600" dirty="0" err="1"/>
              <a:t>pantryItems</a:t>
            </a:r>
            <a:r>
              <a:rPr lang="en-IN" sz="1600" dirty="0"/>
              <a:t>:</a:t>
            </a:r>
          </a:p>
          <a:p>
            <a:pPr marL="0" indent="0">
              <a:buFont typeface="Arial" panose="020B0604020202020204" pitchFamily="34" charset="0"/>
              <a:buNone/>
            </a:pPr>
            <a:r>
              <a:rPr lang="en-IN" sz="1600" dirty="0"/>
              <a:t>                Add ingredient to grocery list</a:t>
            </a:r>
          </a:p>
          <a:p>
            <a:pPr marL="0" indent="0">
              <a:buFont typeface="Arial" panose="020B0604020202020204" pitchFamily="34" charset="0"/>
              <a:buNone/>
            </a:pPr>
            <a:r>
              <a:rPr lang="en-IN" sz="1600" dirty="0"/>
              <a:t>    Return grocery list</a:t>
            </a:r>
          </a:p>
          <a:p>
            <a:pPr marL="0" indent="0">
              <a:buFont typeface="Arial" panose="020B0604020202020204" pitchFamily="34" charset="0"/>
              <a:buNone/>
            </a:pPr>
            <a:endParaRPr lang="en-IN" sz="1600" dirty="0"/>
          </a:p>
          <a:p>
            <a:pPr marL="0" indent="0">
              <a:buFont typeface="Arial" panose="020B0604020202020204" pitchFamily="34" charset="0"/>
              <a:buNone/>
            </a:pPr>
            <a:endParaRPr lang="en-IN" dirty="0"/>
          </a:p>
          <a:p>
            <a:pPr marL="0" indent="0">
              <a:buFont typeface="Arial" panose="020B0604020202020204" pitchFamily="34" charset="0"/>
              <a:buNone/>
            </a:pPr>
            <a:endParaRPr lang="en-IN" dirty="0"/>
          </a:p>
        </p:txBody>
      </p:sp>
    </p:spTree>
    <p:extLst>
      <p:ext uri="{BB962C8B-B14F-4D97-AF65-F5344CB8AC3E}">
        <p14:creationId xmlns:p14="http://schemas.microsoft.com/office/powerpoint/2010/main" val="42942826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ales Direction 16X9">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rection presentation (widescreen).potx" id="{D17AB31B-F25B-45F4-B34E-C6982D129A29}" vid="{B63A7B92-8C2A-4E6A-9062-768A2448E61C}"/>
    </a:ext>
  </a:extLst>
</a:theme>
</file>

<file path=ppt/theme/theme2.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direction presentation (widescreen)</Template>
  <TotalTime>2122</TotalTime>
  <Words>927</Words>
  <Application>Microsoft Office PowerPoint</Application>
  <PresentationFormat>Widescreen</PresentationFormat>
  <Paragraphs>71</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Arial</vt:lpstr>
      <vt:lpstr>Book Antiqua</vt:lpstr>
      <vt:lpstr>Söhne</vt:lpstr>
      <vt:lpstr>Sales Direction 16X9</vt:lpstr>
      <vt:lpstr>PowerPoint Presentation</vt:lpstr>
      <vt:lpstr>Setting the Stage: An Overview</vt:lpstr>
      <vt:lpstr>PowerPoint Presentation</vt:lpstr>
      <vt:lpstr>PowerPoint Presentation</vt:lpstr>
      <vt:lpstr>Architectural Design</vt:lpstr>
      <vt:lpstr>PowerPoint Presentation</vt:lpstr>
      <vt:lpstr>PowerPoint Presentation</vt:lpstr>
      <vt:lpstr>PowerPoint Presentation</vt:lpstr>
      <vt:lpstr>Algorithms</vt:lpstr>
      <vt:lpstr>Implementation and testing</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MEALMATE</dc:title>
  <dc:creator>Nikhil Shibu</dc:creator>
  <cp:lastModifiedBy>Nikhil Shibu</cp:lastModifiedBy>
  <cp:revision>6</cp:revision>
  <dcterms:created xsi:type="dcterms:W3CDTF">2024-04-02T20:11:16Z</dcterms:created>
  <dcterms:modified xsi:type="dcterms:W3CDTF">2024-04-05T14:38:16Z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